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sldIdLst>
    <p:sldId id="304" r:id="rId5"/>
    <p:sldId id="314" r:id="rId6"/>
    <p:sldId id="308" r:id="rId7"/>
    <p:sldId id="288" r:id="rId8"/>
    <p:sldId id="299" r:id="rId9"/>
    <p:sldId id="310" r:id="rId10"/>
    <p:sldId id="258" r:id="rId11"/>
    <p:sldId id="303" r:id="rId12"/>
    <p:sldId id="301" r:id="rId13"/>
    <p:sldId id="311" r:id="rId14"/>
    <p:sldId id="268" r:id="rId15"/>
    <p:sldId id="312" r:id="rId16"/>
    <p:sldId id="313" r:id="rId17"/>
    <p:sldId id="271" r:id="rId18"/>
    <p:sldId id="296" r:id="rId19"/>
    <p:sldId id="316" r:id="rId20"/>
    <p:sldId id="287" r:id="rId21"/>
    <p:sldId id="283" r:id="rId22"/>
    <p:sldId id="300" r:id="rId23"/>
    <p:sldId id="275" r:id="rId24"/>
    <p:sldId id="30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3750" autoAdjust="0"/>
  </p:normalViewPr>
  <p:slideViewPr>
    <p:cSldViewPr snapToGrid="0">
      <p:cViewPr varScale="1">
        <p:scale>
          <a:sx n="125" d="100"/>
          <a:sy n="125" d="100"/>
        </p:scale>
        <p:origin x="298" y="77"/>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w="15875">
              <a:noFill/>
            </a:ln>
            <a:effectLst/>
          </c:spPr>
          <c:invertIfNegative val="0"/>
          <c:dPt>
            <c:idx val="0"/>
            <c:invertIfNegative val="0"/>
            <c:bubble3D val="0"/>
            <c:spPr>
              <a:solidFill>
                <a:schemeClr val="accent1"/>
              </a:solidFill>
              <a:ln w="22225">
                <a:noFill/>
              </a:ln>
              <a:effectLst/>
            </c:spPr>
            <c:extLst>
              <c:ext xmlns:c16="http://schemas.microsoft.com/office/drawing/2014/chart" uri="{C3380CC4-5D6E-409C-BE32-E72D297353CC}">
                <c16:uniqueId val="{00000003-0D34-4078-9E52-D26608EE9A5A}"/>
              </c:ext>
            </c:extLst>
          </c:dPt>
          <c:dPt>
            <c:idx val="1"/>
            <c:invertIfNegative val="0"/>
            <c:bubble3D val="0"/>
            <c:spPr>
              <a:solidFill>
                <a:schemeClr val="accent1"/>
              </a:solidFill>
              <a:ln w="22225">
                <a:noFill/>
              </a:ln>
              <a:effectLst/>
            </c:spPr>
            <c:extLst>
              <c:ext xmlns:c16="http://schemas.microsoft.com/office/drawing/2014/chart" uri="{C3380CC4-5D6E-409C-BE32-E72D297353CC}">
                <c16:uniqueId val="{00000000-0D34-4078-9E52-D26608EE9A5A}"/>
              </c:ext>
            </c:extLst>
          </c:dPt>
          <c:dPt>
            <c:idx val="2"/>
            <c:invertIfNegative val="0"/>
            <c:bubble3D val="0"/>
            <c:spPr>
              <a:solidFill>
                <a:schemeClr val="accent1"/>
              </a:solidFill>
              <a:ln w="22225">
                <a:noFill/>
              </a:ln>
              <a:effectLst/>
            </c:spPr>
            <c:extLst>
              <c:ext xmlns:c16="http://schemas.microsoft.com/office/drawing/2014/chart" uri="{C3380CC4-5D6E-409C-BE32-E72D297353CC}">
                <c16:uniqueId val="{00000001-0D34-4078-9E52-D26608EE9A5A}"/>
              </c:ext>
            </c:extLst>
          </c:dPt>
          <c:dPt>
            <c:idx val="3"/>
            <c:invertIfNegative val="0"/>
            <c:bubble3D val="0"/>
            <c:spPr>
              <a:solidFill>
                <a:schemeClr val="accent1"/>
              </a:solidFill>
              <a:ln w="21590">
                <a:noFill/>
              </a:ln>
              <a:effectLst/>
            </c:spPr>
            <c:extLst>
              <c:ext xmlns:c16="http://schemas.microsoft.com/office/drawing/2014/chart" uri="{C3380CC4-5D6E-409C-BE32-E72D297353CC}">
                <c16:uniqueId val="{00000002-0D34-4078-9E52-D26608EE9A5A}"/>
              </c:ext>
            </c:extLst>
          </c:dPt>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219"/>
        <c:overlap val="-27"/>
        <c:axId val="694597680"/>
        <c:axId val="694598992"/>
      </c:barChart>
      <c:catAx>
        <c:axId val="694597680"/>
        <c:scaling>
          <c:orientation val="minMax"/>
        </c:scaling>
        <c:delete val="0"/>
        <c:axPos val="b"/>
        <c:numFmt formatCode="General" sourceLinked="1"/>
        <c:majorTickMark val="none"/>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panose="020B0504020202020204" pitchFamily="34" charset="77"/>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15875" cap="flat" cmpd="sng" algn="ctr">
              <a:solidFill>
                <a:schemeClr val="bg1">
                  <a:lumMod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2-771A-4594-82A0-C89B5BF823A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771A-4594-82A0-C89B5BF823AD}"/>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771A-4594-82A0-C89B5BF823AD}"/>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771A-4594-82A0-C89B5BF823A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71A-4594-82A0-C89B5BF823A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3-21C3-4779-B61E-0C2A0834FDD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4-21C3-4779-B61E-0C2A0834FDDD}"/>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5-21C3-4779-B61E-0C2A0834FDDD}"/>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2-21C3-4779-B61E-0C2A0834FDD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1C3-4779-B61E-0C2A0834FDD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752D-4CDD-9674-82BA09E56419}"/>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752D-4CDD-9674-82BA09E56419}"/>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752D-4CDD-9674-82BA09E56419}"/>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752D-4CDD-9674-82BA09E5641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52D-4CDD-9674-82BA09E5641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5-27A9-4B1F-8F71-37D96CFC509A}"/>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2-27A9-4B1F-8F71-37D96CFC509A}"/>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3-27A9-4B1F-8F71-37D96CFC509A}"/>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4-27A9-4B1F-8F71-37D96CFC509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7A9-4B1F-8F71-37D96CFC509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9/15/2023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3278755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2183219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dirty="0"/>
          </a:p>
        </p:txBody>
      </p:sp>
    </p:spTree>
    <p:extLst>
      <p:ext uri="{BB962C8B-B14F-4D97-AF65-F5344CB8AC3E}">
        <p14:creationId xmlns:p14="http://schemas.microsoft.com/office/powerpoint/2010/main" val="2028795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dirty="0"/>
          </a:p>
        </p:txBody>
      </p:sp>
    </p:spTree>
    <p:extLst>
      <p:ext uri="{BB962C8B-B14F-4D97-AF65-F5344CB8AC3E}">
        <p14:creationId xmlns:p14="http://schemas.microsoft.com/office/powerpoint/2010/main" val="420330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7.xml"/><Relationship Id="rId5" Type="http://schemas.openxmlformats.org/officeDocument/2006/relationships/image" Target="../media/image16.jpe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1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lstStyle/>
          <a:p>
            <a:r>
              <a:rPr lang="en-US" dirty="0"/>
              <a:t>PITCH DECK</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dirty="0"/>
              <a:t>Mirjam Nilsson</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COMPARISON</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a:normAutofit/>
          </a:bodyPr>
          <a:lstStyle/>
          <a:p>
            <a:r>
              <a:rPr lang="en-ZA" dirty="0"/>
              <a:t>$3B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a:lstStyle/>
          <a:p>
            <a:r>
              <a:rPr lang="en-ZA" dirty="0"/>
              <a:t>OPPORTUNITY TO BUILD </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79392"/>
            <a:ext cx="2286000" cy="640080"/>
          </a:xfrm>
        </p:spPr>
        <p:txBody>
          <a:bodyPr/>
          <a:lstStyle/>
          <a:p>
            <a:r>
              <a:rPr lang="en-ZA" noProof="1"/>
              <a:t>Addressable market</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a:lstStyle/>
          <a:p>
            <a:r>
              <a:rPr lang="en-ZA" dirty="0"/>
              <a:t>$2B</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r>
              <a:rPr lang="en-ZA" dirty="0"/>
              <a:t>FREEDOM TO INVENT</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79392"/>
            <a:ext cx="2286000" cy="640080"/>
          </a:xfrm>
        </p:spPr>
        <p:txBody>
          <a:bodyPr vert="horz" lIns="91440" tIns="45720" rIns="91440" bIns="45720" rtlCol="0" anchor="t">
            <a:normAutofit/>
          </a:bodyPr>
          <a:lstStyle/>
          <a:p>
            <a:r>
              <a:rPr lang="en-US" dirty="0"/>
              <a:t>Serviceable market</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a:lstStyle/>
          <a:p>
            <a:r>
              <a:rPr lang="en-ZA" dirty="0"/>
              <a:t>$1B</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a:lstStyle/>
          <a:p>
            <a:r>
              <a:rPr lang="en-ZA" dirty="0"/>
              <a:t>FEW </a:t>
            </a:r>
          </a:p>
          <a:p>
            <a:r>
              <a:rPr lang="en-ZA" dirty="0"/>
              <a:t>COMPETITORS</a:t>
            </a:r>
          </a:p>
          <a:p>
            <a:endParaRPr lang="en-US" dirty="0"/>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79392"/>
            <a:ext cx="2286000" cy="640080"/>
          </a:xfrm>
        </p:spPr>
        <p:txBody>
          <a:bodyPr vert="horz" lIns="91440" tIns="45720" rIns="91440" bIns="45720" rtlCol="0" anchor="t">
            <a:normAutofit/>
          </a:bodyPr>
          <a:lstStyle/>
          <a:p>
            <a:r>
              <a:rPr lang="en-ZA" noProof="1"/>
              <a:t>Obtainable market</a:t>
            </a:r>
            <a:endParaRPr lang="en-US" dirty="0"/>
          </a:p>
        </p:txBody>
      </p:sp>
      <p:sp>
        <p:nvSpPr>
          <p:cNvPr id="35" name="Date Placeholder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a:lstStyle/>
          <a:p>
            <a:r>
              <a:rPr lang="en-US" dirty="0"/>
              <a:t>7/1/20XX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spTree>
    <p:extLst>
      <p:ext uri="{BB962C8B-B14F-4D97-AF65-F5344CB8AC3E}">
        <p14:creationId xmlns:p14="http://schemas.microsoft.com/office/powerpoint/2010/main" val="383130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839789" y="1681163"/>
            <a:ext cx="4114800" cy="823912"/>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839788" y="2505075"/>
            <a:ext cx="4114800" cy="3081971"/>
          </a:xfrm>
        </p:spPr>
        <p:txBody>
          <a:bodyPr vert="horz" lIns="91440" tIns="45720" rIns="91440" bIns="45720" rtlCol="0" anchor="t">
            <a:normAutofit/>
          </a:bodyPr>
          <a:lstStyle/>
          <a:p>
            <a:r>
              <a:rPr lang="en-ZA" noProof="1"/>
              <a:t>Our product is priced below that of other architecture companies on the market</a:t>
            </a:r>
          </a:p>
          <a:p>
            <a:r>
              <a:rPr lang="en-ZA" noProof="1"/>
              <a:t>Simple and easy to build, compared to the complex building materials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172200" y="1681163"/>
            <a:ext cx="4114800" cy="823912"/>
          </a:xfrm>
        </p:spPr>
        <p:txBody>
          <a:bodyPr/>
          <a:lstStyle/>
          <a:p>
            <a:r>
              <a:rPr lang="en-US" dirty="0"/>
              <a:t>COMPETITORS</a:t>
            </a:r>
          </a:p>
        </p:txBody>
      </p:sp>
      <p:sp>
        <p:nvSpPr>
          <p:cNvPr id="16" name="Content Placeholder 15">
            <a:extLst>
              <a:ext uri="{FF2B5EF4-FFF2-40B4-BE49-F238E27FC236}">
                <a16:creationId xmlns:a16="http://schemas.microsoft.com/office/drawing/2014/main" id="{39C6148D-8C70-49F3-B719-E86C709BFAF9}"/>
              </a:ext>
            </a:extLst>
          </p:cNvPr>
          <p:cNvSpPr>
            <a:spLocks noGrp="1"/>
          </p:cNvSpPr>
          <p:nvPr>
            <p:ph sz="quarter" idx="4"/>
          </p:nvPr>
        </p:nvSpPr>
        <p:spPr>
          <a:xfrm>
            <a:off x="6172200" y="2505075"/>
            <a:ext cx="4114800" cy="3081971"/>
          </a:xfrm>
        </p:spPr>
        <p:txBody>
          <a:bodyPr/>
          <a:lstStyle/>
          <a:p>
            <a:r>
              <a:rPr lang="en-ZA" noProof="1"/>
              <a:t>Company A</a:t>
            </a:r>
            <a:br>
              <a:rPr lang="en-ZA" noProof="1"/>
            </a:br>
            <a:r>
              <a:rPr lang="en-ZA" noProof="1"/>
              <a:t>Product is more expensive</a:t>
            </a:r>
          </a:p>
          <a:p>
            <a:r>
              <a:rPr lang="en-ZA" noProof="1"/>
              <a:t>Companies B &amp; C </a:t>
            </a:r>
            <a:br>
              <a:rPr lang="en-ZA" noProof="1"/>
            </a:br>
            <a:r>
              <a:rPr lang="en-ZA" noProof="1"/>
              <a:t>Product is expensive and inconvenient to use</a:t>
            </a:r>
          </a:p>
          <a:p>
            <a:r>
              <a:rPr lang="en-ZA" noProof="1"/>
              <a:t>Companies D &amp; E</a:t>
            </a:r>
            <a:br>
              <a:rPr lang="en-ZA" noProof="1"/>
            </a:br>
            <a:r>
              <a:rPr lang="en-ZA" noProof="1"/>
              <a:t>Product is affordable, but inconvenient to use</a:t>
            </a:r>
          </a:p>
          <a:p>
            <a:endParaRPr lang="en-US" dirty="0"/>
          </a:p>
        </p:txBody>
      </p:sp>
      <p:sp>
        <p:nvSpPr>
          <p:cNvPr id="2" name="Date Placeholder 1">
            <a:extLst>
              <a:ext uri="{FF2B5EF4-FFF2-40B4-BE49-F238E27FC236}">
                <a16:creationId xmlns:a16="http://schemas.microsoft.com/office/drawing/2014/main" id="{34A7F91F-F80F-48F2-952B-1A28BE488E53}"/>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C02236B-A6B0-4EAA-85D3-7D72C9904E7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12264"/>
            <a:ext cx="2011680" cy="274320"/>
          </a:xfrm>
        </p:spPr>
        <p:txBody>
          <a:bodyPr>
            <a:normAutofit/>
          </a:bodyPr>
          <a:lstStyle/>
          <a:p>
            <a:r>
              <a:rPr lang="en-ZA" dirty="0"/>
              <a:t>CONVENIENT</a:t>
            </a:r>
          </a:p>
        </p:txBody>
      </p:sp>
      <p:sp>
        <p:nvSpPr>
          <p:cNvPr id="4" name="TextBox 3">
            <a:extLst>
              <a:ext uri="{FF2B5EF4-FFF2-40B4-BE49-F238E27FC236}">
                <a16:creationId xmlns:a16="http://schemas.microsoft.com/office/drawing/2014/main" id="{86EFD55C-BF13-445C-838A-107ADC1C0D24}"/>
              </a:ext>
            </a:extLst>
          </p:cNvPr>
          <p:cNvSpPr txBox="1"/>
          <p:nvPr/>
        </p:nvSpPr>
        <p:spPr>
          <a:xfrm>
            <a:off x="1240612" y="2552216"/>
            <a:ext cx="2103120" cy="307777"/>
          </a:xfrm>
          <a:prstGeom prst="rect">
            <a:avLst/>
          </a:prstGeom>
          <a:noFill/>
        </p:spPr>
        <p:txBody>
          <a:bodyPr wrap="square" rtlCol="0">
            <a:spAutoFit/>
          </a:bodyPr>
          <a:lstStyle/>
          <a:p>
            <a:pPr algn="ctr"/>
            <a:r>
              <a:rPr lang="en-US" sz="1400" b="1" dirty="0">
                <a:solidFill>
                  <a:schemeClr val="accent1">
                    <a:lumMod val="50000"/>
                  </a:schemeClr>
                </a:solidFill>
              </a:rPr>
              <a:t>A</a:t>
            </a:r>
          </a:p>
        </p:txBody>
      </p:sp>
      <p:sp>
        <p:nvSpPr>
          <p:cNvPr id="27" name="Rectangle 26">
            <a:extLst>
              <a:ext uri="{FF2B5EF4-FFF2-40B4-BE49-F238E27FC236}">
                <a16:creationId xmlns:a16="http://schemas.microsoft.com/office/drawing/2014/main" id="{7DD26C85-1F6D-4245-B567-36563414B426}"/>
              </a:ext>
              <a:ext uri="{C183D7F6-B498-43B3-948B-1728B52AA6E4}">
                <adec:decorative xmlns:adec="http://schemas.microsoft.com/office/drawing/2017/decorative" val="1"/>
              </a:ext>
            </a:extLst>
          </p:cNvPr>
          <p:cNvSpPr/>
          <p:nvPr/>
        </p:nvSpPr>
        <p:spPr>
          <a:xfrm>
            <a:off x="2214448" y="28803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45" name="TextBox 44">
            <a:extLst>
              <a:ext uri="{FF2B5EF4-FFF2-40B4-BE49-F238E27FC236}">
                <a16:creationId xmlns:a16="http://schemas.microsoft.com/office/drawing/2014/main" id="{46B3165E-F0AF-4E93-8DAF-78E708FEE96D}"/>
              </a:ext>
            </a:extLst>
          </p:cNvPr>
          <p:cNvSpPr txBox="1"/>
          <p:nvPr/>
        </p:nvSpPr>
        <p:spPr>
          <a:xfrm>
            <a:off x="8952613" y="2175264"/>
            <a:ext cx="1510914" cy="400110"/>
          </a:xfrm>
          <a:prstGeom prst="rect">
            <a:avLst/>
          </a:prstGeom>
          <a:noFill/>
        </p:spPr>
        <p:txBody>
          <a:bodyPr wrap="square" rtlCol="0">
            <a:spAutoFit/>
          </a:bodyPr>
          <a:lstStyle/>
          <a:p>
            <a:pPr algn="ctr"/>
            <a:r>
              <a:rPr lang="en-US" sz="2000" dirty="0">
                <a:solidFill>
                  <a:schemeClr val="accent2"/>
                </a:solidFill>
                <a:latin typeface="+mj-lt"/>
              </a:rPr>
              <a:t>Contoso</a:t>
            </a:r>
          </a:p>
        </p:txBody>
      </p:sp>
      <p:sp>
        <p:nvSpPr>
          <p:cNvPr id="37" name="Rectangle 36">
            <a:extLst>
              <a:ext uri="{FF2B5EF4-FFF2-40B4-BE49-F238E27FC236}">
                <a16:creationId xmlns:a16="http://schemas.microsoft.com/office/drawing/2014/main" id="{2B7DB985-B36F-483E-9F4C-75F0A3BB4BB1}"/>
              </a:ext>
              <a:ext uri="{C183D7F6-B498-43B3-948B-1728B52AA6E4}">
                <adec:decorative xmlns:adec="http://schemas.microsoft.com/office/drawing/2017/decorative" val="1"/>
              </a:ext>
            </a:extLst>
          </p:cNvPr>
          <p:cNvSpPr/>
          <p:nvPr/>
        </p:nvSpPr>
        <p:spPr>
          <a:xfrm>
            <a:off x="9630352" y="2571997"/>
            <a:ext cx="228600" cy="228600"/>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a:xfrm>
            <a:off x="829445" y="3346704"/>
            <a:ext cx="2011680" cy="274320"/>
          </a:xfrm>
        </p:spPr>
        <p:txBody>
          <a:bodyPr>
            <a:normAutofit/>
          </a:bodyPr>
          <a:lstStyle/>
          <a:p>
            <a:r>
              <a:rPr lang="en-ZA" dirty="0"/>
              <a:t>EXPENSIVE</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a:xfrm>
            <a:off x="9362752" y="3346704"/>
            <a:ext cx="2011680" cy="274320"/>
          </a:xfrm>
        </p:spPr>
        <p:txBody>
          <a:bodyPr>
            <a:noAutofit/>
          </a:bodyPr>
          <a:lstStyle/>
          <a:p>
            <a:r>
              <a:rPr lang="en-ZA" dirty="0"/>
              <a:t>AFFORDABLE</a:t>
            </a:r>
          </a:p>
        </p:txBody>
      </p:sp>
      <p:sp>
        <p:nvSpPr>
          <p:cNvPr id="35" name="Rectangle 34">
            <a:extLst>
              <a:ext uri="{FF2B5EF4-FFF2-40B4-BE49-F238E27FC236}">
                <a16:creationId xmlns:a16="http://schemas.microsoft.com/office/drawing/2014/main" id="{0D3F8A78-F61A-4637-942D-531A0D94AFD7}"/>
              </a:ext>
              <a:ext uri="{C183D7F6-B498-43B3-948B-1728B52AA6E4}">
                <adec:decorative xmlns:adec="http://schemas.microsoft.com/office/drawing/2017/decorative" val="1"/>
              </a:ext>
            </a:extLst>
          </p:cNvPr>
          <p:cNvSpPr/>
          <p:nvPr/>
        </p:nvSpPr>
        <p:spPr>
          <a:xfrm>
            <a:off x="2819402" y="399119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4" name="TextBox 13">
            <a:extLst>
              <a:ext uri="{FF2B5EF4-FFF2-40B4-BE49-F238E27FC236}">
                <a16:creationId xmlns:a16="http://schemas.microsoft.com/office/drawing/2014/main" id="{7ED65121-CDE8-4D4F-BDA3-31C3F7E30E0F}"/>
              </a:ext>
            </a:extLst>
          </p:cNvPr>
          <p:cNvSpPr txBox="1"/>
          <p:nvPr/>
        </p:nvSpPr>
        <p:spPr>
          <a:xfrm>
            <a:off x="1866038" y="4232414"/>
            <a:ext cx="2103120" cy="307777"/>
          </a:xfrm>
          <a:prstGeom prst="rect">
            <a:avLst/>
          </a:prstGeom>
          <a:noFill/>
        </p:spPr>
        <p:txBody>
          <a:bodyPr wrap="square" rtlCol="0">
            <a:spAutoFit/>
          </a:bodyPr>
          <a:lstStyle/>
          <a:p>
            <a:pPr algn="ctr"/>
            <a:r>
              <a:rPr lang="en-US" sz="1400" b="1" dirty="0">
                <a:solidFill>
                  <a:schemeClr val="accent1">
                    <a:lumMod val="50000"/>
                  </a:schemeClr>
                </a:solidFill>
              </a:rPr>
              <a:t>D</a:t>
            </a:r>
          </a:p>
        </p:txBody>
      </p:sp>
      <p:sp>
        <p:nvSpPr>
          <p:cNvPr id="29" name="Rectangle 28">
            <a:extLst>
              <a:ext uri="{FF2B5EF4-FFF2-40B4-BE49-F238E27FC236}">
                <a16:creationId xmlns:a16="http://schemas.microsoft.com/office/drawing/2014/main" id="{5BA97092-809F-47A9-8249-3B3B8444B091}"/>
              </a:ext>
              <a:ext uri="{C183D7F6-B498-43B3-948B-1728B52AA6E4}">
                <adec:decorative xmlns:adec="http://schemas.microsoft.com/office/drawing/2017/decorative" val="1"/>
              </a:ext>
            </a:extLst>
          </p:cNvPr>
          <p:cNvSpPr/>
          <p:nvPr/>
        </p:nvSpPr>
        <p:spPr>
          <a:xfrm>
            <a:off x="3598724" y="4666450"/>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1" name="TextBox 20">
            <a:extLst>
              <a:ext uri="{FF2B5EF4-FFF2-40B4-BE49-F238E27FC236}">
                <a16:creationId xmlns:a16="http://schemas.microsoft.com/office/drawing/2014/main" id="{AD213F40-319F-48D4-B671-51D806C017DB}"/>
              </a:ext>
            </a:extLst>
          </p:cNvPr>
          <p:cNvSpPr txBox="1"/>
          <p:nvPr/>
        </p:nvSpPr>
        <p:spPr>
          <a:xfrm>
            <a:off x="2624888" y="4873536"/>
            <a:ext cx="2103120" cy="307777"/>
          </a:xfrm>
          <a:prstGeom prst="rect">
            <a:avLst/>
          </a:prstGeom>
          <a:noFill/>
        </p:spPr>
        <p:txBody>
          <a:bodyPr wrap="square" rtlCol="0">
            <a:spAutoFit/>
          </a:bodyPr>
          <a:lstStyle/>
          <a:p>
            <a:pPr algn="ctr"/>
            <a:r>
              <a:rPr lang="en-US" sz="1400" b="1" dirty="0">
                <a:solidFill>
                  <a:schemeClr val="accent1">
                    <a:lumMod val="50000"/>
                  </a:schemeClr>
                </a:solidFill>
              </a:rPr>
              <a:t>E</a:t>
            </a:r>
          </a:p>
        </p:txBody>
      </p:sp>
      <p:sp>
        <p:nvSpPr>
          <p:cNvPr id="33" name="Rectangle 32">
            <a:extLst>
              <a:ext uri="{FF2B5EF4-FFF2-40B4-BE49-F238E27FC236}">
                <a16:creationId xmlns:a16="http://schemas.microsoft.com/office/drawing/2014/main" id="{6F2F37D3-3B6B-4C6F-AE6B-C8253B191F3A}"/>
              </a:ext>
              <a:ext uri="{C183D7F6-B498-43B3-948B-1728B52AA6E4}">
                <adec:decorative xmlns:adec="http://schemas.microsoft.com/office/drawing/2017/decorative" val="1"/>
              </a:ext>
            </a:extLst>
          </p:cNvPr>
          <p:cNvSpPr/>
          <p:nvPr/>
        </p:nvSpPr>
        <p:spPr>
          <a:xfrm>
            <a:off x="7348713" y="45422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3" name="TextBox 22">
            <a:extLst>
              <a:ext uri="{FF2B5EF4-FFF2-40B4-BE49-F238E27FC236}">
                <a16:creationId xmlns:a16="http://schemas.microsoft.com/office/drawing/2014/main" id="{04537644-11DD-456E-9CB9-07E65B9D639A}"/>
              </a:ext>
            </a:extLst>
          </p:cNvPr>
          <p:cNvSpPr txBox="1"/>
          <p:nvPr/>
        </p:nvSpPr>
        <p:spPr>
          <a:xfrm>
            <a:off x="6374877" y="4746624"/>
            <a:ext cx="2103120" cy="307777"/>
          </a:xfrm>
          <a:prstGeom prst="rect">
            <a:avLst/>
          </a:prstGeom>
          <a:noFill/>
        </p:spPr>
        <p:txBody>
          <a:bodyPr wrap="square" rtlCol="0">
            <a:spAutoFit/>
          </a:bodyPr>
          <a:lstStyle/>
          <a:p>
            <a:pPr algn="ctr"/>
            <a:r>
              <a:rPr lang="en-US" sz="1400" b="1" dirty="0">
                <a:solidFill>
                  <a:schemeClr val="accent1">
                    <a:lumMod val="50000"/>
                  </a:schemeClr>
                </a:solidFill>
              </a:rPr>
              <a:t>B</a:t>
            </a:r>
          </a:p>
        </p:txBody>
      </p:sp>
      <p:sp>
        <p:nvSpPr>
          <p:cNvPr id="31" name="Rectangle 30">
            <a:extLst>
              <a:ext uri="{FF2B5EF4-FFF2-40B4-BE49-F238E27FC236}">
                <a16:creationId xmlns:a16="http://schemas.microsoft.com/office/drawing/2014/main" id="{6EC585A1-2E31-4298-8FD8-F3D23C1EFB19}"/>
              </a:ext>
              <a:ext uri="{C183D7F6-B498-43B3-948B-1728B52AA6E4}">
                <adec:decorative xmlns:adec="http://schemas.microsoft.com/office/drawing/2017/decorative" val="1"/>
              </a:ext>
            </a:extLst>
          </p:cNvPr>
          <p:cNvSpPr/>
          <p:nvPr/>
        </p:nvSpPr>
        <p:spPr>
          <a:xfrm>
            <a:off x="9032639" y="3919295"/>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5" name="TextBox 24">
            <a:extLst>
              <a:ext uri="{FF2B5EF4-FFF2-40B4-BE49-F238E27FC236}">
                <a16:creationId xmlns:a16="http://schemas.microsoft.com/office/drawing/2014/main" id="{44E08925-138F-4068-9329-D6D44E600B83}"/>
              </a:ext>
            </a:extLst>
          </p:cNvPr>
          <p:cNvSpPr txBox="1"/>
          <p:nvPr/>
        </p:nvSpPr>
        <p:spPr>
          <a:xfrm>
            <a:off x="8058803" y="4126386"/>
            <a:ext cx="2103120" cy="307777"/>
          </a:xfrm>
          <a:prstGeom prst="rect">
            <a:avLst/>
          </a:prstGeom>
          <a:noFill/>
        </p:spPr>
        <p:txBody>
          <a:bodyPr wrap="square" rtlCol="0">
            <a:spAutoFit/>
          </a:bodyPr>
          <a:lstStyle/>
          <a:p>
            <a:pPr algn="ctr"/>
            <a:r>
              <a:rPr lang="en-US" sz="1400" b="1" dirty="0">
                <a:solidFill>
                  <a:schemeClr val="accent1">
                    <a:lumMod val="50000"/>
                  </a:schemeClr>
                </a:solidFill>
              </a:rPr>
              <a:t>C</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32470"/>
            <a:ext cx="2011680" cy="274320"/>
          </a:xfrm>
        </p:spPr>
        <p:txBody>
          <a:bodyPr>
            <a:noAutofit/>
          </a:bodyPr>
          <a:lstStyle/>
          <a:p>
            <a:r>
              <a:rPr lang="en-ZA" dirty="0"/>
              <a:t>INCONVENIENT</a:t>
            </a:r>
          </a:p>
        </p:txBody>
      </p:sp>
      <p:sp>
        <p:nvSpPr>
          <p:cNvPr id="47" name="Date Placeholder 46">
            <a:extLst>
              <a:ext uri="{FF2B5EF4-FFF2-40B4-BE49-F238E27FC236}">
                <a16:creationId xmlns:a16="http://schemas.microsoft.com/office/drawing/2014/main" id="{B056447E-08BD-4E82-B60A-8C45EBBF17CF}"/>
              </a:ext>
            </a:extLst>
          </p:cNvPr>
          <p:cNvSpPr>
            <a:spLocks noGrp="1"/>
          </p:cNvSpPr>
          <p:nvPr>
            <p:ph type="dt" sz="half" idx="16"/>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6" name="Slide Number Placeholder 45">
            <a:extLst>
              <a:ext uri="{FF2B5EF4-FFF2-40B4-BE49-F238E27FC236}">
                <a16:creationId xmlns:a16="http://schemas.microsoft.com/office/drawing/2014/main" id="{CEA586AC-7CD4-415B-BA90-730735F56593}"/>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12</a:t>
            </a:fld>
            <a:endParaRPr lang="en-ZA" dirty="0"/>
          </a:p>
        </p:txBody>
      </p:sp>
    </p:spTree>
    <p:extLst>
      <p:ext uri="{BB962C8B-B14F-4D97-AF65-F5344CB8AC3E}">
        <p14:creationId xmlns:p14="http://schemas.microsoft.com/office/powerpoint/2010/main" val="36598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dirty="0"/>
              <a:t>GROWTH STRATEGY</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a:lstStyle/>
          <a:p>
            <a:r>
              <a:rPr lang="en-ZA" dirty="0"/>
              <a:t>How we’ll scale in the future</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dirty="0"/>
              <a:t>FEB 20XX</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a:bodyPr>
          <a:lstStyle/>
          <a:p>
            <a:r>
              <a:rPr lang="en-US" dirty="0"/>
              <a:t>Roll out drafts to local companies in the region to help establish the product</a:t>
            </a:r>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MAY 20XX</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lstStyle/>
          <a:p>
            <a:r>
              <a:rPr lang="en-US" dirty="0"/>
              <a:t>Release the drafts to the general public and monitor press and regional market trends</a:t>
            </a:r>
          </a:p>
          <a:p>
            <a:endParaRPr lang="en-US" dirty="0"/>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dirty="0"/>
              <a:t>OCT 20XX</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a:bodyPr>
          <a:lstStyle/>
          <a:p>
            <a:r>
              <a:rPr lang="en-US" dirty="0"/>
              <a:t>Gather feedback from architectural firms and commercial business owners to expand availability of the product</a:t>
            </a:r>
          </a:p>
          <a:p>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426704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73DD6D01-2071-4296-A5E4-539BB859A510}"/>
              </a:ext>
            </a:extLst>
          </p:cNvPr>
          <p:cNvSpPr>
            <a:spLocks noGrp="1"/>
          </p:cNvSpPr>
          <p:nvPr>
            <p:ph type="title"/>
          </p:nvPr>
        </p:nvSpPr>
        <p:spPr>
          <a:xfrm>
            <a:off x="1572768" y="704088"/>
            <a:ext cx="9052560" cy="640080"/>
          </a:xfrm>
        </p:spPr>
        <p:txBody>
          <a:bodyPr/>
          <a:lstStyle/>
          <a:p>
            <a:r>
              <a:rPr lang="en-US" dirty="0"/>
              <a:t>TRACTION</a:t>
            </a:r>
          </a:p>
        </p:txBody>
      </p:sp>
      <p:sp>
        <p:nvSpPr>
          <p:cNvPr id="18" name="Text Placeholder 17">
            <a:extLst>
              <a:ext uri="{FF2B5EF4-FFF2-40B4-BE49-F238E27FC236}">
                <a16:creationId xmlns:a16="http://schemas.microsoft.com/office/drawing/2014/main" id="{13CBBB27-FAA2-494A-BBC2-D74BCEEFC8A5}"/>
              </a:ext>
            </a:extLst>
          </p:cNvPr>
          <p:cNvSpPr>
            <a:spLocks noGrp="1"/>
          </p:cNvSpPr>
          <p:nvPr>
            <p:ph type="body" sz="quarter" idx="14"/>
          </p:nvPr>
        </p:nvSpPr>
        <p:spPr>
          <a:xfrm>
            <a:off x="1572768" y="1389888"/>
            <a:ext cx="9052560" cy="395859"/>
          </a:xfrm>
        </p:spPr>
        <p:txBody>
          <a:bodyPr/>
          <a:lstStyle/>
          <a:p>
            <a:r>
              <a:rPr lang="en-ZA" dirty="0"/>
              <a:t>Forecasting for success</a:t>
            </a:r>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41248" y="2002536"/>
            <a:ext cx="5157216" cy="393192"/>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3503281565"/>
              </p:ext>
            </p:extLst>
          </p:nvPr>
        </p:nvGraphicFramePr>
        <p:xfrm>
          <a:off x="923925" y="2670175"/>
          <a:ext cx="4900295" cy="3201517"/>
        </p:xfrm>
        <a:graphic>
          <a:graphicData uri="http://schemas.openxmlformats.org/drawingml/2006/table">
            <a:tbl>
              <a:tblPr firstRow="1" bandRow="1">
                <a:tableStyleId>{3B4B98B0-60AC-42C2-AFA5-B58CD77FA1E5}</a:tableStyleId>
              </a:tblPr>
              <a:tblGrid>
                <a:gridCol w="980059">
                  <a:extLst>
                    <a:ext uri="{9D8B030D-6E8A-4147-A177-3AD203B41FA5}">
                      <a16:colId xmlns:a16="http://schemas.microsoft.com/office/drawing/2014/main" val="3233966979"/>
                    </a:ext>
                  </a:extLst>
                </a:gridCol>
                <a:gridCol w="980059">
                  <a:extLst>
                    <a:ext uri="{9D8B030D-6E8A-4147-A177-3AD203B41FA5}">
                      <a16:colId xmlns:a16="http://schemas.microsoft.com/office/drawing/2014/main" val="1158840958"/>
                    </a:ext>
                  </a:extLst>
                </a:gridCol>
                <a:gridCol w="980059">
                  <a:extLst>
                    <a:ext uri="{9D8B030D-6E8A-4147-A177-3AD203B41FA5}">
                      <a16:colId xmlns:a16="http://schemas.microsoft.com/office/drawing/2014/main" val="1014947327"/>
                    </a:ext>
                  </a:extLst>
                </a:gridCol>
                <a:gridCol w="980059">
                  <a:extLst>
                    <a:ext uri="{9D8B030D-6E8A-4147-A177-3AD203B41FA5}">
                      <a16:colId xmlns:a16="http://schemas.microsoft.com/office/drawing/2014/main" val="2653728004"/>
                    </a:ext>
                  </a:extLst>
                </a:gridCol>
                <a:gridCol w="980059">
                  <a:extLst>
                    <a:ext uri="{9D8B030D-6E8A-4147-A177-3AD203B41FA5}">
                      <a16:colId xmlns:a16="http://schemas.microsoft.com/office/drawing/2014/main" val="4218738779"/>
                    </a:ext>
                  </a:extLst>
                </a:gridCol>
              </a:tblGrid>
              <a:tr h="903121">
                <a:tc>
                  <a:txBody>
                    <a:bodyPr/>
                    <a:lstStyle/>
                    <a:p>
                      <a:endParaRPr lang="en-US" sz="1400" dirty="0"/>
                    </a:p>
                  </a:txBody>
                  <a:tcPr>
                    <a:lnB w="12700" cap="flat" cmpd="sng" algn="ctr">
                      <a:solidFill>
                        <a:schemeClr val="accent1"/>
                      </a:solidFill>
                      <a:prstDash val="solid"/>
                      <a:round/>
                      <a:headEnd type="none" w="med" len="med"/>
                      <a:tailEnd type="none" w="med" len="med"/>
                    </a:lnB>
                    <a:noFill/>
                  </a:tcPr>
                </a:tc>
                <a:tc>
                  <a:txBody>
                    <a:bodyPr/>
                    <a:lstStyle/>
                    <a:p>
                      <a:pPr algn="r"/>
                      <a:r>
                        <a:rPr lang="en-US" sz="1200" b="0" dirty="0"/>
                        <a:t>Clients</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Orders</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Gross revenue</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a:r>
                        <a:rPr lang="en-US" sz="1200" b="0" dirty="0"/>
                        <a:t>Net revenue</a:t>
                      </a:r>
                      <a:endParaRPr lang="ru-RU" sz="1200" b="0" dirty="0"/>
                    </a:p>
                  </a:txBody>
                  <a:tcPr marL="95186" marR="95186" marT="47593" marB="47593"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213590700"/>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1100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$10,000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$7,000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30826746"/>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20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200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$20,000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$16,000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17333721"/>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30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a:r>
                        <a:rPr lang="en-US" sz="1200" dirty="0"/>
                        <a:t>300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$30,000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$25,000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21589815"/>
                  </a:ext>
                </a:extLst>
              </a:tr>
              <a:tr h="574599">
                <a:tc>
                  <a:txBody>
                    <a:bodyPr/>
                    <a:lstStyle/>
                    <a:p>
                      <a:pPr algn="ctr"/>
                      <a:r>
                        <a:rPr lang="en-US" sz="1200" dirty="0"/>
                        <a:t>20XX</a:t>
                      </a:r>
                      <a:endParaRPr lang="ru-RU" sz="1200" dirty="0"/>
                    </a:p>
                  </a:txBody>
                  <a:tcPr anchor="ctr">
                    <a:lnT w="12700" cap="flat" cmpd="sng" algn="ctr">
                      <a:solidFill>
                        <a:schemeClr val="accent1"/>
                      </a:solidFill>
                      <a:prstDash val="solid"/>
                      <a:round/>
                      <a:headEnd type="none" w="med" len="med"/>
                      <a:tailEnd type="none" w="med" len="med"/>
                    </a:lnT>
                    <a:noFill/>
                  </a:tcPr>
                </a:tc>
                <a:tc>
                  <a:txBody>
                    <a:bodyPr/>
                    <a:lstStyle/>
                    <a:p>
                      <a:pPr algn="r"/>
                      <a:r>
                        <a:rPr lang="en-US" sz="1200" dirty="0"/>
                        <a:t>40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algn="r"/>
                      <a:r>
                        <a:rPr lang="en-US" sz="1200" dirty="0"/>
                        <a:t>400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$40,000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dirty="0"/>
                        <a:t>$30,000</a:t>
                      </a:r>
                      <a:endParaRPr lang="ru-RU" sz="1200" dirty="0"/>
                    </a:p>
                  </a:txBody>
                  <a:tcPr marL="95186" marR="95186" marT="47593" marB="47593"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00800" y="2002536"/>
            <a:ext cx="4334256" cy="393192"/>
          </a:xfrm>
        </p:spPr>
        <p:txBody>
          <a:bodyPr>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141165255"/>
              </p:ext>
            </p:extLst>
          </p:nvPr>
        </p:nvGraphicFramePr>
        <p:xfrm>
          <a:off x="6364288" y="2533650"/>
          <a:ext cx="5165725" cy="3694113"/>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9B0BFBAF-738B-42EB-AB0A-506992C08B57}"/>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582DB33F-6F3F-4A62-B0DD-F747DDE7E55E}"/>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3DD33746-F3B9-43A4-82DB-0DC78664A43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460935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p:txBody>
          <a:bodyPr>
            <a:normAutofit/>
          </a:bodyPr>
          <a:lstStyle/>
          <a:p>
            <a:r>
              <a:rPr lang="en-ZA" dirty="0">
                <a:solidFill>
                  <a:schemeClr val="tx1"/>
                </a:solidFill>
              </a:rPr>
              <a:t>TWO-YEAR ACTION PLAN</a:t>
            </a:r>
          </a:p>
        </p:txBody>
      </p:sp>
      <p:sp>
        <p:nvSpPr>
          <p:cNvPr id="135" name="Text Placeholder 31">
            <a:extLst>
              <a:ext uri="{FF2B5EF4-FFF2-40B4-BE49-F238E27FC236}">
                <a16:creationId xmlns:a16="http://schemas.microsoft.com/office/drawing/2014/main" id="{0BE39453-7577-44CC-8A1C-7FC48A0BBE73}"/>
              </a:ext>
            </a:extLst>
          </p:cNvPr>
          <p:cNvSpPr txBox="1">
            <a:spLocks/>
          </p:cNvSpPr>
          <p:nvPr/>
        </p:nvSpPr>
        <p:spPr>
          <a:xfrm>
            <a:off x="2167128" y="25881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Draft plans</a:t>
            </a:r>
            <a:endParaRPr lang="en-ZA" sz="1200" dirty="0"/>
          </a:p>
        </p:txBody>
      </p:sp>
      <p:sp>
        <p:nvSpPr>
          <p:cNvPr id="137" name="Text Placeholder 32">
            <a:extLst>
              <a:ext uri="{FF2B5EF4-FFF2-40B4-BE49-F238E27FC236}">
                <a16:creationId xmlns:a16="http://schemas.microsoft.com/office/drawing/2014/main" id="{DC1BAD29-267A-4F67-ADFE-0FF85B86A4B2}"/>
              </a:ext>
            </a:extLst>
          </p:cNvPr>
          <p:cNvSpPr txBox="1">
            <a:spLocks/>
          </p:cNvSpPr>
          <p:nvPr/>
        </p:nvSpPr>
        <p:spPr>
          <a:xfrm>
            <a:off x="2167128"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59" name="Text Placeholder 31">
            <a:extLst>
              <a:ext uri="{FF2B5EF4-FFF2-40B4-BE49-F238E27FC236}">
                <a16:creationId xmlns:a16="http://schemas.microsoft.com/office/drawing/2014/main" id="{D72A9B46-CAC1-4684-99F6-25D9F1303002}"/>
              </a:ext>
            </a:extLst>
          </p:cNvPr>
          <p:cNvSpPr txBox="1">
            <a:spLocks/>
          </p:cNvSpPr>
          <p:nvPr/>
        </p:nvSpPr>
        <p:spPr>
          <a:xfrm>
            <a:off x="4517640" y="2578608"/>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Run focus groups</a:t>
            </a:r>
            <a:endParaRPr lang="en-ZA" sz="1200" dirty="0"/>
          </a:p>
        </p:txBody>
      </p:sp>
      <p:sp>
        <p:nvSpPr>
          <p:cNvPr id="60" name="Text Placeholder 32">
            <a:extLst>
              <a:ext uri="{FF2B5EF4-FFF2-40B4-BE49-F238E27FC236}">
                <a16:creationId xmlns:a16="http://schemas.microsoft.com/office/drawing/2014/main" id="{372C63D9-4978-475C-890E-EEDC00DFC969}"/>
              </a:ext>
            </a:extLst>
          </p:cNvPr>
          <p:cNvSpPr txBox="1">
            <a:spLocks/>
          </p:cNvSpPr>
          <p:nvPr/>
        </p:nvSpPr>
        <p:spPr>
          <a:xfrm>
            <a:off x="4569369"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May 20XX</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8489434" y="2576836"/>
            <a:ext cx="1793875" cy="696885"/>
          </a:xfrm>
          <a:ln w="22225">
            <a:solidFill>
              <a:schemeClr val="tx1"/>
            </a:solidFill>
          </a:ln>
        </p:spPr>
        <p:txBody>
          <a:bodyPr>
            <a:normAutofit/>
          </a:bodyPr>
          <a:lstStyle/>
          <a:p>
            <a:r>
              <a:rPr lang="en-ZA" dirty="0">
                <a:cs typeface="Calibri Light"/>
              </a:rPr>
              <a:t>Gather feedback</a:t>
            </a:r>
            <a:endParaRPr lang="en-ZA" dirty="0"/>
          </a:p>
        </p:txBody>
      </p:sp>
      <p:sp>
        <p:nvSpPr>
          <p:cNvPr id="33" name="Text Placeholder 32">
            <a:extLst>
              <a:ext uri="{FF2B5EF4-FFF2-40B4-BE49-F238E27FC236}">
                <a16:creationId xmlns:a16="http://schemas.microsoft.com/office/drawing/2014/main" id="{C77C5603-8643-4603-9AC4-34B768C3DBB3}"/>
              </a:ext>
            </a:extLst>
          </p:cNvPr>
          <p:cNvSpPr>
            <a:spLocks noGrp="1"/>
          </p:cNvSpPr>
          <p:nvPr>
            <p:ph type="body" sz="quarter" idx="60"/>
          </p:nvPr>
        </p:nvSpPr>
        <p:spPr>
          <a:xfrm>
            <a:off x="8541163" y="2960704"/>
            <a:ext cx="1690417" cy="228600"/>
          </a:xfrm>
        </p:spPr>
        <p:txBody>
          <a:bodyPr vert="horz" lIns="91440" tIns="45720" rIns="91440" bIns="45720" rtlCol="0" anchor="t">
            <a:noAutofit/>
          </a:bodyPr>
          <a:lstStyle/>
          <a:p>
            <a:r>
              <a:rPr lang="en-ZA" dirty="0"/>
              <a:t>Oct 20XX</a:t>
            </a:r>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p:txBody>
          <a:bodyPr>
            <a:normAutofit/>
          </a:bodyPr>
          <a:lstStyle/>
          <a:p>
            <a:r>
              <a:rPr lang="en-ZA" dirty="0">
                <a:solidFill>
                  <a:schemeClr val="tx1"/>
                </a:solidFill>
              </a:rPr>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p:txBody>
          <a:bodyPr>
            <a:norm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p:txBody>
          <a:bodyPr>
            <a:norm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p:txBody>
          <a:bodyPr>
            <a:norm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a:norm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a:norm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a:norm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a:norm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a:norm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a:norm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a:norm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74320"/>
          </a:xfrm>
        </p:spPr>
        <p:txBody>
          <a:bodyPr>
            <a:normAutofit/>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a:normAutofit/>
          </a:bodyPr>
          <a:lstStyle/>
          <a:p>
            <a:r>
              <a:rPr lang="en-ZA" dirty="0">
                <a:solidFill>
                  <a:schemeClr val="tx1"/>
                </a:solidFill>
              </a:rPr>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a:norm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a:norm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a:norm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a:norm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a:norm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a:norm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a:norm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a:norm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a:norm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a:norm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a:normAutofit/>
          </a:bodyPr>
          <a:lstStyle/>
          <a:p>
            <a:r>
              <a:rPr lang="en-ZA" dirty="0"/>
              <a:t>DEC</a:t>
            </a:r>
          </a:p>
        </p:txBody>
      </p:sp>
      <p:sp>
        <p:nvSpPr>
          <p:cNvPr id="97" name="Rectangle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 Placeholder 31">
            <a:extLst>
              <a:ext uri="{FF2B5EF4-FFF2-40B4-BE49-F238E27FC236}">
                <a16:creationId xmlns:a16="http://schemas.microsoft.com/office/drawing/2014/main" id="{C091014C-382D-40BC-8967-BC466535FE41}"/>
              </a:ext>
            </a:extLst>
          </p:cNvPr>
          <p:cNvSpPr txBox="1">
            <a:spLocks/>
          </p:cNvSpPr>
          <p:nvPr/>
        </p:nvSpPr>
        <p:spPr>
          <a:xfrm>
            <a:off x="2162250" y="4825677"/>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Test with businesses</a:t>
            </a:r>
            <a:endParaRPr lang="en-ZA" sz="1200" dirty="0"/>
          </a:p>
        </p:txBody>
      </p:sp>
      <p:sp>
        <p:nvSpPr>
          <p:cNvPr id="65" name="Text Placeholder 32">
            <a:extLst>
              <a:ext uri="{FF2B5EF4-FFF2-40B4-BE49-F238E27FC236}">
                <a16:creationId xmlns:a16="http://schemas.microsoft.com/office/drawing/2014/main" id="{677ED2BA-D7A9-4762-8048-3440D8AE4E19}"/>
              </a:ext>
            </a:extLst>
          </p:cNvPr>
          <p:cNvSpPr txBox="1">
            <a:spLocks/>
          </p:cNvSpPr>
          <p:nvPr/>
        </p:nvSpPr>
        <p:spPr>
          <a:xfrm>
            <a:off x="2213979" y="523673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Feb 20XX</a:t>
            </a:r>
          </a:p>
        </p:txBody>
      </p:sp>
      <p:sp>
        <p:nvSpPr>
          <p:cNvPr id="129" name="Text Placeholder 31">
            <a:extLst>
              <a:ext uri="{FF2B5EF4-FFF2-40B4-BE49-F238E27FC236}">
                <a16:creationId xmlns:a16="http://schemas.microsoft.com/office/drawing/2014/main" id="{E7A92AA8-93B1-4158-A435-475632A0529E}"/>
              </a:ext>
            </a:extLst>
          </p:cNvPr>
          <p:cNvSpPr txBox="1">
            <a:spLocks/>
          </p:cNvSpPr>
          <p:nvPr/>
        </p:nvSpPr>
        <p:spPr>
          <a:xfrm>
            <a:off x="6115125" y="4844727"/>
            <a:ext cx="1793875" cy="696885"/>
          </a:xfrm>
          <a:prstGeom prst="rect">
            <a:avLst/>
          </a:prstGeom>
          <a:solidFill>
            <a:schemeClr val="accent3"/>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b="1" dirty="0">
                <a:solidFill>
                  <a:schemeClr val="tx1"/>
                </a:solidFill>
                <a:cs typeface="Calibri Light"/>
              </a:rPr>
              <a:t>Regional launch</a:t>
            </a:r>
            <a:endParaRPr lang="en-ZA" sz="1200" b="1" dirty="0">
              <a:solidFill>
                <a:schemeClr val="tx1"/>
              </a:solidFill>
            </a:endParaRPr>
          </a:p>
        </p:txBody>
      </p:sp>
      <p:sp>
        <p:nvSpPr>
          <p:cNvPr id="131" name="Text Placeholder 32">
            <a:extLst>
              <a:ext uri="{FF2B5EF4-FFF2-40B4-BE49-F238E27FC236}">
                <a16:creationId xmlns:a16="http://schemas.microsoft.com/office/drawing/2014/main" id="{8D5885A9-A504-4F4D-A50D-10FA6BB3DCAA}"/>
              </a:ext>
            </a:extLst>
          </p:cNvPr>
          <p:cNvSpPr txBox="1">
            <a:spLocks/>
          </p:cNvSpPr>
          <p:nvPr/>
        </p:nvSpPr>
        <p:spPr>
          <a:xfrm>
            <a:off x="6166854" y="52557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solidFill>
                  <a:schemeClr val="tx1"/>
                </a:solidFill>
              </a:rPr>
              <a:t>July 20XX</a:t>
            </a:r>
          </a:p>
        </p:txBody>
      </p:sp>
      <p:sp>
        <p:nvSpPr>
          <p:cNvPr id="55" name="Text Placeholder 31">
            <a:extLst>
              <a:ext uri="{FF2B5EF4-FFF2-40B4-BE49-F238E27FC236}">
                <a16:creationId xmlns:a16="http://schemas.microsoft.com/office/drawing/2014/main" id="{0FEF2CB2-CF18-495D-ABAF-F9DCE388D255}"/>
              </a:ext>
            </a:extLst>
          </p:cNvPr>
          <p:cNvSpPr txBox="1">
            <a:spLocks/>
          </p:cNvSpPr>
          <p:nvPr/>
        </p:nvSpPr>
        <p:spPr>
          <a:xfrm>
            <a:off x="9509314" y="4802933"/>
            <a:ext cx="1793875" cy="696885"/>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Deliver to client</a:t>
            </a:r>
            <a:endParaRPr lang="en-ZA" sz="1200" dirty="0"/>
          </a:p>
        </p:txBody>
      </p:sp>
      <p:sp>
        <p:nvSpPr>
          <p:cNvPr id="56" name="Text Placeholder 32">
            <a:extLst>
              <a:ext uri="{FF2B5EF4-FFF2-40B4-BE49-F238E27FC236}">
                <a16:creationId xmlns:a16="http://schemas.microsoft.com/office/drawing/2014/main" id="{87A1BFF9-7BE1-47F2-B021-73DC4765CEB7}"/>
              </a:ext>
            </a:extLst>
          </p:cNvPr>
          <p:cNvSpPr txBox="1">
            <a:spLocks/>
          </p:cNvSpPr>
          <p:nvPr/>
        </p:nvSpPr>
        <p:spPr>
          <a:xfrm>
            <a:off x="9561043" y="5213994"/>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Dec 20XX</a:t>
            </a:r>
          </a:p>
        </p:txBody>
      </p:sp>
      <p:sp>
        <p:nvSpPr>
          <p:cNvPr id="178" name="Date Placeholder 177">
            <a:extLst>
              <a:ext uri="{FF2B5EF4-FFF2-40B4-BE49-F238E27FC236}">
                <a16:creationId xmlns:a16="http://schemas.microsoft.com/office/drawing/2014/main" id="{45974408-3596-4B64-BCF3-2708B998BA35}"/>
              </a:ext>
            </a:extLst>
          </p:cNvPr>
          <p:cNvSpPr>
            <a:spLocks noGrp="1"/>
          </p:cNvSpPr>
          <p:nvPr>
            <p:ph type="dt" sz="half" idx="61"/>
          </p:nvPr>
        </p:nvSpPr>
        <p:spPr/>
        <p:txBody>
          <a:bodyPr/>
          <a:lstStyle/>
          <a:p>
            <a:r>
              <a:rPr lang="en-US" dirty="0"/>
              <a:t>7/1/20XX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p:txBody>
          <a:bodyPr/>
          <a:lstStyle/>
          <a:p>
            <a:r>
              <a:rPr lang="en-ZA" dirty="0"/>
              <a:t>Pitch deck title</a:t>
            </a:r>
          </a:p>
        </p:txBody>
      </p:sp>
      <p:sp>
        <p:nvSpPr>
          <p:cNvPr id="146" name="Slide Number Placeholder 145">
            <a:extLst>
              <a:ext uri="{FF2B5EF4-FFF2-40B4-BE49-F238E27FC236}">
                <a16:creationId xmlns:a16="http://schemas.microsoft.com/office/drawing/2014/main" id="{7C700CA4-1591-45AA-9D8A-3A6E0D2FD728}"/>
              </a:ext>
            </a:extLst>
          </p:cNvPr>
          <p:cNvSpPr>
            <a:spLocks noGrp="1"/>
          </p:cNvSpPr>
          <p:nvPr>
            <p:ph type="sldNum" sz="quarter" idx="11"/>
          </p:nvPr>
        </p:nvSpPr>
        <p:spPr/>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1801800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2448519139"/>
              </p:ext>
            </p:extLst>
          </p:nvPr>
        </p:nvGraphicFramePr>
        <p:xfrm>
          <a:off x="915925" y="1690687"/>
          <a:ext cx="10360150" cy="4349163"/>
        </p:xfrm>
        <a:graphic>
          <a:graphicData uri="http://schemas.openxmlformats.org/drawingml/2006/table">
            <a:tbl>
              <a:tblPr firstRow="1" bandRow="1">
                <a:tableStyleId>{3B4B98B0-60AC-42C2-AFA5-B58CD77FA1E5}</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fontAlgn="b"/>
                      <a:endParaRPr lang="en-US" sz="1400" b="0" i="0" u="none" strike="noStrike" dirty="0">
                        <a:solidFill>
                          <a:schemeClr val="tx1"/>
                        </a:solidFill>
                        <a:effectLst/>
                        <a:latin typeface="+mn-lt"/>
                      </a:endParaRPr>
                    </a:p>
                  </a:txBody>
                  <a:tcPr marL="288000" anchor="b">
                    <a:solidFill>
                      <a:schemeClr val="accent6"/>
                    </a:solidFill>
                  </a:tcPr>
                </a:tc>
                <a:tc>
                  <a:txBody>
                    <a:bodyPr/>
                    <a:lstStyle/>
                    <a:p>
                      <a:pPr algn="r" fontAlgn="b"/>
                      <a:r>
                        <a:rPr lang="en-US" sz="1200" b="1" i="0" u="none" strike="noStrike" dirty="0">
                          <a:solidFill>
                            <a:schemeClr val="tx1"/>
                          </a:solidFill>
                          <a:effectLst/>
                          <a:latin typeface="+mn-lt"/>
                        </a:rPr>
                        <a:t>YEAR 1</a:t>
                      </a:r>
                    </a:p>
                  </a:txBody>
                  <a:tcPr anchor="ctr">
                    <a:solidFill>
                      <a:schemeClr val="accent6"/>
                    </a:solidFill>
                  </a:tcPr>
                </a:tc>
                <a:tc>
                  <a:txBody>
                    <a:bodyPr/>
                    <a:lstStyle/>
                    <a:p>
                      <a:pPr algn="r" fontAlgn="b"/>
                      <a:r>
                        <a:rPr lang="en-US" sz="1200" b="1" u="none" strike="noStrike" dirty="0">
                          <a:solidFill>
                            <a:schemeClr val="tx1"/>
                          </a:solidFill>
                          <a:effectLst/>
                        </a:rPr>
                        <a:t>YEAR 2</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r>
                        <a:rPr lang="en-US" sz="1200" b="1" u="none" strike="noStrike" dirty="0">
                          <a:solidFill>
                            <a:schemeClr val="tx1"/>
                          </a:solidFill>
                          <a:effectLst/>
                        </a:rPr>
                        <a:t>YEAR 3</a:t>
                      </a:r>
                      <a:endParaRPr lang="en-US" sz="1200" b="1" i="0" u="none" strike="noStrike" dirty="0">
                        <a:solidFill>
                          <a:schemeClr val="tx1"/>
                        </a:solidFill>
                        <a:effectLst/>
                        <a:latin typeface="+mn-lt"/>
                      </a:endParaRPr>
                    </a:p>
                  </a:txBody>
                  <a:tcPr anchor="ctr">
                    <a:solidFill>
                      <a:schemeClr val="accent6"/>
                    </a:solidFill>
                  </a:tcPr>
                </a:tc>
                <a:tc>
                  <a:txBody>
                    <a:bodyPr/>
                    <a:lstStyle/>
                    <a:p>
                      <a:pPr algn="r" fontAlgn="b"/>
                      <a:endParaRPr lang="en-US" sz="1200" b="0" i="0" u="none" strike="noStrike" dirty="0">
                        <a:solidFill>
                          <a:schemeClr val="tx1"/>
                        </a:solidFill>
                        <a:effectLst/>
                        <a:latin typeface="+mn-lt"/>
                      </a:endParaRPr>
                    </a:p>
                  </a:txBody>
                  <a:tcPr anchor="b">
                    <a:solidFill>
                      <a:schemeClr val="accent6"/>
                    </a:solidFill>
                  </a:tcPr>
                </a:tc>
                <a:extLst>
                  <a:ext uri="{0D108BD9-81ED-4DB2-BD59-A6C34878D82A}">
                    <a16:rowId xmlns:a16="http://schemas.microsoft.com/office/drawing/2014/main" val="4140773105"/>
                  </a:ext>
                </a:extLst>
              </a:tr>
              <a:tr h="334551">
                <a:tc>
                  <a:txBody>
                    <a:bodyPr/>
                    <a:lstStyle/>
                    <a:p>
                      <a:pPr algn="l" fontAlgn="b"/>
                      <a:r>
                        <a:rPr lang="en-US" sz="1200" b="0" u="none" strike="noStrike" dirty="0">
                          <a:solidFill>
                            <a:schemeClr val="tx1"/>
                          </a:solidFill>
                          <a:effectLst/>
                        </a:rPr>
                        <a:t>Income</a:t>
                      </a:r>
                      <a:endParaRPr lang="en-US" sz="1200" b="0" i="0" u="none" strike="noStrike" dirty="0">
                        <a:solidFill>
                          <a:schemeClr val="tx1"/>
                        </a:solidFill>
                        <a:effectLst/>
                        <a:latin typeface="+mn-lt"/>
                      </a:endParaRPr>
                    </a:p>
                  </a:txBody>
                  <a:tcPr marL="288000"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42911372"/>
                  </a:ext>
                </a:extLst>
              </a:tr>
              <a:tr h="334551">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43393929"/>
                  </a:ext>
                </a:extLst>
              </a:tr>
              <a:tr h="334551">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5711469"/>
                  </a:ext>
                </a:extLst>
              </a:tr>
              <a:tr h="334551">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98944196"/>
                  </a:ext>
                </a:extLst>
              </a:tr>
              <a:tr h="334551">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61606819"/>
                  </a:ext>
                </a:extLst>
              </a:tr>
              <a:tr h="334551">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5120011"/>
                  </a:ext>
                </a:extLst>
              </a:tr>
              <a:tr h="334551">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fontAlgn="b"/>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41422160"/>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62407092"/>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06368409"/>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79688327"/>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13433075"/>
                  </a:ext>
                </a:extLst>
              </a:tr>
              <a:tr h="334551">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fontAlgn="b"/>
                      <a:endParaRPr lang="en-US" sz="1200" b="0" i="0" u="none" strike="noStrike"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01145645"/>
                  </a:ext>
                </a:extLst>
              </a:tr>
            </a:tbl>
          </a:graphicData>
        </a:graphic>
      </p:graphicFrame>
      <p:sp>
        <p:nvSpPr>
          <p:cNvPr id="2" name="Date Placeholder 1">
            <a:extLst>
              <a:ext uri="{FF2B5EF4-FFF2-40B4-BE49-F238E27FC236}">
                <a16:creationId xmlns:a16="http://schemas.microsoft.com/office/drawing/2014/main" id="{F44A1DC4-19D5-48CE-B703-A27A1FE44549}"/>
              </a:ext>
            </a:extLst>
          </p:cNvPr>
          <p:cNvSpPr>
            <a:spLocks noGrp="1"/>
          </p:cNvSpPr>
          <p:nvPr>
            <p:ph type="dt" sz="half" idx="10"/>
          </p:nvPr>
        </p:nvSpPr>
        <p:spPr/>
        <p:txBody>
          <a:bodyPr/>
          <a:lstStyle/>
          <a:p>
            <a:r>
              <a:rPr lang="en-US" dirty="0"/>
              <a:t>7/1/20XX</a:t>
            </a:r>
          </a:p>
        </p:txBody>
      </p:sp>
      <p:sp>
        <p:nvSpPr>
          <p:cNvPr id="3" name="Footer Placeholder 2">
            <a:extLst>
              <a:ext uri="{FF2B5EF4-FFF2-40B4-BE49-F238E27FC236}">
                <a16:creationId xmlns:a16="http://schemas.microsoft.com/office/drawing/2014/main" id="{A34FD345-CA89-4CE9-ACBA-C83FB6C5C64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CFB6C7E4-E7FB-4E6C-B03B-82B059B40309}"/>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4097380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normAutofit/>
          </a:bodyPr>
          <a:lstStyle/>
          <a:p>
            <a:r>
              <a:rPr lang="en-US" dirty="0"/>
              <a:t>MEET THE TEAM</a:t>
            </a:r>
          </a:p>
        </p:txBody>
      </p:sp>
      <p:pic>
        <p:nvPicPr>
          <p:cNvPr id="93" name="Picture Placeholder 92" descr="team member&#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Text Placeholder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a:lstStyle/>
          <a:p>
            <a:r>
              <a:rPr lang="en-US" dirty="0"/>
              <a:t>Takuma Hayashi</a:t>
            </a:r>
          </a:p>
        </p:txBody>
      </p:sp>
      <p:sp>
        <p:nvSpPr>
          <p:cNvPr id="17" name="Text Placeholder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776530"/>
            <a:ext cx="2103120" cy="457200"/>
          </a:xfrm>
        </p:spPr>
        <p:txBody>
          <a:bodyPr/>
          <a:lstStyle/>
          <a:p>
            <a:r>
              <a:rPr lang="en-US" dirty="0"/>
              <a:t>President</a:t>
            </a:r>
          </a:p>
        </p:txBody>
      </p:sp>
      <p:pic>
        <p:nvPicPr>
          <p:cNvPr id="95" name="Picture Placeholder 94" descr="team member">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a:stretch/>
        </p:blipFill>
        <p:spPr>
          <a:xfrm>
            <a:off x="3827150" y="2432304"/>
            <a:ext cx="1828800" cy="1682496"/>
          </a:xfrm>
        </p:spPr>
      </p:pic>
      <p:sp>
        <p:nvSpPr>
          <p:cNvPr id="19" name="Text Placeholder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a:lstStyle/>
          <a:p>
            <a:r>
              <a:rPr lang="en-US" dirty="0"/>
              <a:t>Mirjam Nilsson</a:t>
            </a:r>
          </a:p>
        </p:txBody>
      </p:sp>
      <p:sp>
        <p:nvSpPr>
          <p:cNvPr id="20" name="Text Placeholder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778802"/>
            <a:ext cx="2103120" cy="457200"/>
          </a:xfrm>
        </p:spPr>
        <p:txBody>
          <a:bodyPr/>
          <a:lstStyle/>
          <a:p>
            <a:r>
              <a:rPr lang="en-US" dirty="0"/>
              <a:t>Chief Executive Officer</a:t>
            </a:r>
          </a:p>
        </p:txBody>
      </p:sp>
      <p:pic>
        <p:nvPicPr>
          <p:cNvPr id="97" name="Picture Placeholder 96" descr="team member">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a:stretch/>
        </p:blipFill>
        <p:spPr>
          <a:xfrm>
            <a:off x="6578864" y="2432304"/>
            <a:ext cx="1828800" cy="1682496"/>
          </a:xfrm>
        </p:spPr>
      </p:pic>
      <p:sp>
        <p:nvSpPr>
          <p:cNvPr id="22" name="Text Placeholder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a:lstStyle/>
          <a:p>
            <a:r>
              <a:rPr lang="en-US" dirty="0"/>
              <a:t>Flora Berggren</a:t>
            </a:r>
          </a:p>
        </p:txBody>
      </p:sp>
      <p:sp>
        <p:nvSpPr>
          <p:cNvPr id="23" name="Text Placeholder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774250"/>
            <a:ext cx="2103120" cy="457200"/>
          </a:xfrm>
        </p:spPr>
        <p:txBody>
          <a:bodyPr/>
          <a:lstStyle/>
          <a:p>
            <a:r>
              <a:rPr lang="en-US" dirty="0"/>
              <a:t>Chief Operations Officer</a:t>
            </a:r>
          </a:p>
        </p:txBody>
      </p:sp>
      <p:pic>
        <p:nvPicPr>
          <p:cNvPr id="99" name="Picture Placeholder 98" descr="team member">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9302512" y="2432304"/>
            <a:ext cx="1828800" cy="1682496"/>
          </a:xfrm>
        </p:spPr>
      </p:pic>
      <p:sp>
        <p:nvSpPr>
          <p:cNvPr id="44" name="Text Placeholder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a:lstStyle/>
          <a:p>
            <a:r>
              <a:rPr lang="en-US" dirty="0"/>
              <a:t>Rajesh Santoshi</a:t>
            </a:r>
          </a:p>
        </p:txBody>
      </p:sp>
      <p:sp>
        <p:nvSpPr>
          <p:cNvPr id="45" name="Text Placeholder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776522"/>
            <a:ext cx="2103120" cy="457200"/>
          </a:xfrm>
        </p:spPr>
        <p:txBody>
          <a:bodyPr/>
          <a:lstStyle/>
          <a:p>
            <a:r>
              <a:rPr lang="en-US" dirty="0"/>
              <a:t>VP Marketing</a:t>
            </a:r>
          </a:p>
        </p:txBody>
      </p:sp>
      <p:sp>
        <p:nvSpPr>
          <p:cNvPr id="3" name="Date Placeholder 2">
            <a:extLst>
              <a:ext uri="{FF2B5EF4-FFF2-40B4-BE49-F238E27FC236}">
                <a16:creationId xmlns:a16="http://schemas.microsoft.com/office/drawing/2014/main" id="{87526221-1770-41F7-BFA6-FD2E6274FF6C}"/>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1877519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FULL TEAM</a:t>
            </a:r>
          </a:p>
        </p:txBody>
      </p:sp>
      <p:pic>
        <p:nvPicPr>
          <p:cNvPr id="38" name="Picture Placeholder 37" descr="team member">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Text Placeholder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a:lstStyle/>
          <a:p>
            <a:r>
              <a:rPr lang="en-US" dirty="0"/>
              <a:t>Takuma Hayashi</a:t>
            </a:r>
          </a:p>
        </p:txBody>
      </p:sp>
      <p:sp>
        <p:nvSpPr>
          <p:cNvPr id="6" name="Text Placeholder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91331"/>
            <a:ext cx="1920240" cy="228600"/>
          </a:xfrm>
        </p:spPr>
        <p:txBody>
          <a:bodyPr/>
          <a:lstStyle/>
          <a:p>
            <a:r>
              <a:rPr lang="en-US" dirty="0"/>
              <a:t>President</a:t>
            </a:r>
          </a:p>
        </p:txBody>
      </p:sp>
      <p:pic>
        <p:nvPicPr>
          <p:cNvPr id="62" name="Picture Placeholder 61" descr="team member&#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a:stretch/>
        </p:blipFill>
        <p:spPr>
          <a:xfrm>
            <a:off x="1056132" y="4227957"/>
            <a:ext cx="1691640" cy="1325880"/>
          </a:xfrm>
        </p:spPr>
      </p:pic>
      <p:sp>
        <p:nvSpPr>
          <p:cNvPr id="19" name="Text Placeholder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a:lstStyle/>
          <a:p>
            <a:r>
              <a:rPr lang="en-US" dirty="0"/>
              <a:t>Graham Barnes</a:t>
            </a:r>
          </a:p>
        </p:txBody>
      </p:sp>
      <p:sp>
        <p:nvSpPr>
          <p:cNvPr id="20" name="Text Placeholder 19">
            <a:extLst>
              <a:ext uri="{FF2B5EF4-FFF2-40B4-BE49-F238E27FC236}">
                <a16:creationId xmlns:a16="http://schemas.microsoft.com/office/drawing/2014/main" id="{703BC333-B5A1-4CAB-8B3E-6FF488937DF7}"/>
              </a:ext>
            </a:extLst>
          </p:cNvPr>
          <p:cNvSpPr>
            <a:spLocks noGrp="1"/>
          </p:cNvSpPr>
          <p:nvPr>
            <p:ph type="body" sz="quarter" idx="26"/>
          </p:nvPr>
        </p:nvSpPr>
        <p:spPr>
          <a:xfrm>
            <a:off x="941832" y="5987343"/>
            <a:ext cx="1920240" cy="228600"/>
          </a:xfrm>
        </p:spPr>
        <p:txBody>
          <a:bodyPr/>
          <a:lstStyle/>
          <a:p>
            <a:r>
              <a:rPr lang="en-US" dirty="0"/>
              <a:t>VP Product</a:t>
            </a:r>
          </a:p>
        </p:txBody>
      </p:sp>
      <p:pic>
        <p:nvPicPr>
          <p:cNvPr id="48" name="Picture Placeholder 47" descr="team member">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3854455" y="1913382"/>
            <a:ext cx="1691640" cy="1325880"/>
          </a:xfrm>
        </p:spPr>
      </p:pic>
      <p:sp>
        <p:nvSpPr>
          <p:cNvPr id="8" name="Text Placeholder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a:lstStyle/>
          <a:p>
            <a:r>
              <a:rPr lang="en-US" dirty="0"/>
              <a:t>Mirjam Nilsson</a:t>
            </a:r>
          </a:p>
        </p:txBody>
      </p:sp>
      <p:sp>
        <p:nvSpPr>
          <p:cNvPr id="11" name="Text Placeholder 10">
            <a:extLst>
              <a:ext uri="{FF2B5EF4-FFF2-40B4-BE49-F238E27FC236}">
                <a16:creationId xmlns:a16="http://schemas.microsoft.com/office/drawing/2014/main" id="{AD05ACEF-C334-4BDD-A058-5987B17D0C41}"/>
              </a:ext>
            </a:extLst>
          </p:cNvPr>
          <p:cNvSpPr>
            <a:spLocks noGrp="1"/>
          </p:cNvSpPr>
          <p:nvPr>
            <p:ph type="body" sz="quarter" idx="17"/>
          </p:nvPr>
        </p:nvSpPr>
        <p:spPr>
          <a:xfrm>
            <a:off x="3739896" y="3695369"/>
            <a:ext cx="1920240" cy="228600"/>
          </a:xfrm>
        </p:spPr>
        <p:txBody>
          <a:bodyPr/>
          <a:lstStyle/>
          <a:p>
            <a:r>
              <a:rPr lang="en-US" dirty="0"/>
              <a:t>Chief Executive Officer</a:t>
            </a:r>
          </a:p>
        </p:txBody>
      </p:sp>
      <p:pic>
        <p:nvPicPr>
          <p:cNvPr id="64" name="Picture Placeholder 63" descr="team member&#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5">
            <a:extLst>
              <a:ext uri="{28A0092B-C50C-407E-A947-70E740481C1C}">
                <a14:useLocalDpi xmlns:a14="http://schemas.microsoft.com/office/drawing/2010/main" val="0"/>
              </a:ext>
            </a:extLst>
          </a:blip>
          <a:srcRect/>
          <a:stretch/>
        </p:blipFill>
        <p:spPr>
          <a:xfrm>
            <a:off x="3854196" y="4227957"/>
            <a:ext cx="1691640" cy="1325880"/>
          </a:xfrm>
        </p:spPr>
      </p:pic>
      <p:sp>
        <p:nvSpPr>
          <p:cNvPr id="22" name="Text Placeholder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a:lstStyle/>
          <a:p>
            <a:r>
              <a:rPr lang="en-US" dirty="0"/>
              <a:t>Rowan Murphy</a:t>
            </a:r>
          </a:p>
        </p:txBody>
      </p:sp>
      <p:sp>
        <p:nvSpPr>
          <p:cNvPr id="23" name="Text Placeholder 22">
            <a:extLst>
              <a:ext uri="{FF2B5EF4-FFF2-40B4-BE49-F238E27FC236}">
                <a16:creationId xmlns:a16="http://schemas.microsoft.com/office/drawing/2014/main" id="{7D6C9287-443E-4228-8A38-5F800E59D2B3}"/>
              </a:ext>
            </a:extLst>
          </p:cNvPr>
          <p:cNvSpPr>
            <a:spLocks noGrp="1"/>
          </p:cNvSpPr>
          <p:nvPr>
            <p:ph type="body" sz="quarter" idx="29"/>
          </p:nvPr>
        </p:nvSpPr>
        <p:spPr>
          <a:xfrm>
            <a:off x="3739896" y="5989320"/>
            <a:ext cx="1920240" cy="228600"/>
          </a:xfrm>
        </p:spPr>
        <p:txBody>
          <a:bodyPr/>
          <a:lstStyle/>
          <a:p>
            <a:r>
              <a:rPr lang="en-US" dirty="0"/>
              <a:t>SEO Strategist</a:t>
            </a:r>
          </a:p>
        </p:txBody>
      </p:sp>
      <p:pic>
        <p:nvPicPr>
          <p:cNvPr id="50" name="Picture Placeholder 49" descr="team member">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6">
            <a:extLst>
              <a:ext uri="{28A0092B-C50C-407E-A947-70E740481C1C}">
                <a14:useLocalDpi xmlns:a14="http://schemas.microsoft.com/office/drawing/2010/main" val="0"/>
              </a:ext>
            </a:extLst>
          </a:blip>
          <a:srcRect/>
          <a:stretch/>
        </p:blipFill>
        <p:spPr>
          <a:xfrm>
            <a:off x="6652778" y="1913382"/>
            <a:ext cx="1691640" cy="1325880"/>
          </a:xfrm>
        </p:spPr>
      </p:pic>
      <p:sp>
        <p:nvSpPr>
          <p:cNvPr id="13" name="Text Placeholder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a:lstStyle/>
          <a:p>
            <a:r>
              <a:rPr lang="en-US" dirty="0"/>
              <a:t>Flora Berggren</a:t>
            </a:r>
          </a:p>
        </p:txBody>
      </p:sp>
      <p:sp>
        <p:nvSpPr>
          <p:cNvPr id="14" name="Text Placeholder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95369"/>
            <a:ext cx="1920240" cy="228600"/>
          </a:xfrm>
        </p:spPr>
        <p:txBody>
          <a:bodyPr/>
          <a:lstStyle/>
          <a:p>
            <a:r>
              <a:rPr lang="en-US" dirty="0"/>
              <a:t>Chief Operations Officer</a:t>
            </a:r>
          </a:p>
        </p:txBody>
      </p:sp>
      <p:pic>
        <p:nvPicPr>
          <p:cNvPr id="66" name="Picture Placeholder 65" descr="team member&#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7">
            <a:extLst>
              <a:ext uri="{28A0092B-C50C-407E-A947-70E740481C1C}">
                <a14:useLocalDpi xmlns:a14="http://schemas.microsoft.com/office/drawing/2010/main" val="0"/>
              </a:ext>
            </a:extLst>
          </a:blip>
          <a:srcRect/>
          <a:stretch/>
        </p:blipFill>
        <p:spPr>
          <a:xfrm>
            <a:off x="6652260" y="4227957"/>
            <a:ext cx="1691640" cy="1325880"/>
          </a:xfrm>
        </p:spPr>
      </p:pic>
      <p:sp>
        <p:nvSpPr>
          <p:cNvPr id="25" name="Text Placeholder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a:lstStyle/>
          <a:p>
            <a:r>
              <a:rPr lang="en-US" dirty="0"/>
              <a:t>Elizabeth Moore</a:t>
            </a:r>
          </a:p>
        </p:txBody>
      </p:sp>
      <p:sp>
        <p:nvSpPr>
          <p:cNvPr id="26" name="Text Placeholder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89320"/>
            <a:ext cx="1920240" cy="228600"/>
          </a:xfrm>
        </p:spPr>
        <p:txBody>
          <a:bodyPr/>
          <a:lstStyle/>
          <a:p>
            <a:r>
              <a:rPr lang="en-US" dirty="0"/>
              <a:t>Product Designer</a:t>
            </a:r>
          </a:p>
        </p:txBody>
      </p:sp>
      <p:pic>
        <p:nvPicPr>
          <p:cNvPr id="52" name="Picture Placeholder 51" descr="team member&#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8">
            <a:extLst>
              <a:ext uri="{28A0092B-C50C-407E-A947-70E740481C1C}">
                <a14:useLocalDpi xmlns:a14="http://schemas.microsoft.com/office/drawing/2010/main" val="0"/>
              </a:ext>
            </a:extLst>
          </a:blip>
          <a:srcRect/>
          <a:stretch/>
        </p:blipFill>
        <p:spPr>
          <a:xfrm>
            <a:off x="9451102" y="1913382"/>
            <a:ext cx="1691640" cy="1325880"/>
          </a:xfrm>
        </p:spPr>
      </p:pic>
      <p:sp>
        <p:nvSpPr>
          <p:cNvPr id="16" name="Text Placeholder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a:lstStyle/>
          <a:p>
            <a:r>
              <a:rPr lang="en-US" dirty="0"/>
              <a:t>Rajesh Santoshi</a:t>
            </a:r>
          </a:p>
        </p:txBody>
      </p:sp>
      <p:sp>
        <p:nvSpPr>
          <p:cNvPr id="17" name="Text Placeholder 16">
            <a:extLst>
              <a:ext uri="{FF2B5EF4-FFF2-40B4-BE49-F238E27FC236}">
                <a16:creationId xmlns:a16="http://schemas.microsoft.com/office/drawing/2014/main" id="{659E9C43-EECB-4906-9BC1-A8F8195FDCAD}"/>
              </a:ext>
            </a:extLst>
          </p:cNvPr>
          <p:cNvSpPr>
            <a:spLocks noGrp="1"/>
          </p:cNvSpPr>
          <p:nvPr>
            <p:ph type="body" sz="quarter" idx="23"/>
          </p:nvPr>
        </p:nvSpPr>
        <p:spPr>
          <a:xfrm>
            <a:off x="9336024" y="3695369"/>
            <a:ext cx="1920240" cy="228600"/>
          </a:xfrm>
        </p:spPr>
        <p:txBody>
          <a:bodyPr/>
          <a:lstStyle/>
          <a:p>
            <a:r>
              <a:rPr lang="en-US" dirty="0"/>
              <a:t>VP Marketing</a:t>
            </a:r>
          </a:p>
        </p:txBody>
      </p:sp>
      <p:pic>
        <p:nvPicPr>
          <p:cNvPr id="68" name="Picture Placeholder 67" descr="team member&#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9">
            <a:extLst>
              <a:ext uri="{28A0092B-C50C-407E-A947-70E740481C1C}">
                <a14:useLocalDpi xmlns:a14="http://schemas.microsoft.com/office/drawing/2010/main" val="0"/>
              </a:ext>
            </a:extLst>
          </a:blip>
          <a:srcRect/>
          <a:stretch/>
        </p:blipFill>
        <p:spPr>
          <a:xfrm>
            <a:off x="9450324" y="4227957"/>
            <a:ext cx="1691640" cy="1325880"/>
          </a:xfrm>
        </p:spPr>
      </p:pic>
      <p:sp>
        <p:nvSpPr>
          <p:cNvPr id="28" name="Text Placeholder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a:lstStyle/>
          <a:p>
            <a:r>
              <a:rPr lang="en-US" dirty="0"/>
              <a:t>Robin Kline</a:t>
            </a:r>
          </a:p>
        </p:txBody>
      </p:sp>
      <p:sp>
        <p:nvSpPr>
          <p:cNvPr id="35" name="Text Placeholder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89320"/>
            <a:ext cx="1920240" cy="228600"/>
          </a:xfrm>
        </p:spPr>
        <p:txBody>
          <a:bodyPr/>
          <a:lstStyle/>
          <a:p>
            <a:r>
              <a:rPr lang="en-US" dirty="0"/>
              <a:t>Content Developer</a:t>
            </a:r>
          </a:p>
        </p:txBody>
      </p:sp>
      <p:sp>
        <p:nvSpPr>
          <p:cNvPr id="3" name="Date Placeholder 2">
            <a:extLst>
              <a:ext uri="{FF2B5EF4-FFF2-40B4-BE49-F238E27FC236}">
                <a16:creationId xmlns:a16="http://schemas.microsoft.com/office/drawing/2014/main" id="{AF748B9B-CACB-432F-9A8F-70942F5073A9}"/>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0" name="Slide Number Placeholder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52D5-79D1-472D-A29A-E1E6F1C209B2}"/>
              </a:ext>
            </a:extLst>
          </p:cNvPr>
          <p:cNvSpPr>
            <a:spLocks noGrp="1"/>
          </p:cNvSpPr>
          <p:nvPr>
            <p:ph type="title"/>
          </p:nvPr>
        </p:nvSpPr>
        <p:spPr>
          <a:xfrm>
            <a:off x="838200" y="365125"/>
            <a:ext cx="10515600" cy="1325563"/>
          </a:xfrm>
        </p:spPr>
        <p:txBody>
          <a:bodyPr/>
          <a:lstStyle/>
          <a:p>
            <a:r>
              <a:rPr lang="en-US" dirty="0"/>
              <a:t>FUNDING</a:t>
            </a:r>
          </a:p>
        </p:txBody>
      </p:sp>
      <p:graphicFrame>
        <p:nvGraphicFramePr>
          <p:cNvPr id="56" name="Content Placeholder 55" descr="pie chart">
            <a:extLst>
              <a:ext uri="{FF2B5EF4-FFF2-40B4-BE49-F238E27FC236}">
                <a16:creationId xmlns:a16="http://schemas.microsoft.com/office/drawing/2014/main" id="{A0398DF1-BBE0-43CF-8DE1-34552BBF1002}"/>
              </a:ext>
            </a:extLst>
          </p:cNvPr>
          <p:cNvGraphicFramePr>
            <a:graphicFrameLocks noGrp="1"/>
          </p:cNvGraphicFramePr>
          <p:nvPr>
            <p:ph sz="quarter" idx="22"/>
            <p:extLst>
              <p:ext uri="{D42A27DB-BD31-4B8C-83A1-F6EECF244321}">
                <p14:modId xmlns:p14="http://schemas.microsoft.com/office/powerpoint/2010/main" val="4077810985"/>
              </p:ext>
            </p:extLst>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 Placeholder 21">
            <a:extLst>
              <a:ext uri="{FF2B5EF4-FFF2-40B4-BE49-F238E27FC236}">
                <a16:creationId xmlns:a16="http://schemas.microsoft.com/office/drawing/2014/main" id="{7B9A799C-8F27-4895-85E0-BD68E0239DAF}"/>
              </a:ext>
            </a:extLst>
          </p:cNvPr>
          <p:cNvSpPr>
            <a:spLocks noGrp="1"/>
          </p:cNvSpPr>
          <p:nvPr>
            <p:ph type="body" sz="quarter" idx="14"/>
          </p:nvPr>
        </p:nvSpPr>
        <p:spPr>
          <a:xfrm>
            <a:off x="914400" y="3886200"/>
            <a:ext cx="2057400" cy="548640"/>
          </a:xfrm>
        </p:spPr>
        <p:txBody>
          <a:bodyPr/>
          <a:lstStyle/>
          <a:p>
            <a:r>
              <a:rPr lang="en-US" dirty="0"/>
              <a:t>PROPERTIES</a:t>
            </a:r>
          </a:p>
        </p:txBody>
      </p:sp>
      <p:sp>
        <p:nvSpPr>
          <p:cNvPr id="34" name="Text Placeholder 33">
            <a:extLst>
              <a:ext uri="{FF2B5EF4-FFF2-40B4-BE49-F238E27FC236}">
                <a16:creationId xmlns:a16="http://schemas.microsoft.com/office/drawing/2014/main" id="{54B16A7E-A664-441C-A7E3-BCE7A40053A5}"/>
              </a:ext>
            </a:extLst>
          </p:cNvPr>
          <p:cNvSpPr>
            <a:spLocks noGrp="1"/>
          </p:cNvSpPr>
          <p:nvPr>
            <p:ph type="body" sz="quarter" idx="32"/>
          </p:nvPr>
        </p:nvSpPr>
        <p:spPr>
          <a:xfrm>
            <a:off x="914400" y="4544568"/>
            <a:ext cx="2057400" cy="274320"/>
          </a:xfrm>
        </p:spPr>
        <p:txBody>
          <a:bodyPr/>
          <a:lstStyle/>
          <a:p>
            <a:r>
              <a:rPr lang="en-US" dirty="0"/>
              <a:t>$12,000</a:t>
            </a:r>
          </a:p>
        </p:txBody>
      </p:sp>
      <p:sp>
        <p:nvSpPr>
          <p:cNvPr id="23" name="Text Placeholder 22">
            <a:extLst>
              <a:ext uri="{FF2B5EF4-FFF2-40B4-BE49-F238E27FC236}">
                <a16:creationId xmlns:a16="http://schemas.microsoft.com/office/drawing/2014/main" id="{4D14FC78-1753-431B-B8F5-90E1FB7CB142}"/>
              </a:ext>
            </a:extLst>
          </p:cNvPr>
          <p:cNvSpPr>
            <a:spLocks noGrp="1"/>
          </p:cNvSpPr>
          <p:nvPr>
            <p:ph type="body" sz="quarter" idx="15"/>
          </p:nvPr>
        </p:nvSpPr>
        <p:spPr>
          <a:xfrm>
            <a:off x="914400" y="4919472"/>
            <a:ext cx="2057400" cy="914400"/>
          </a:xfrm>
        </p:spPr>
        <p:txBody>
          <a:bodyPr/>
          <a:lstStyle/>
          <a:p>
            <a:r>
              <a:rPr lang="en-ZA" dirty="0"/>
              <a:t>Revenue obtained from property rentals</a:t>
            </a:r>
          </a:p>
        </p:txBody>
      </p:sp>
      <p:graphicFrame>
        <p:nvGraphicFramePr>
          <p:cNvPr id="59" name="Content Placeholder 58" descr="pie chart&#10;">
            <a:extLst>
              <a:ext uri="{FF2B5EF4-FFF2-40B4-BE49-F238E27FC236}">
                <a16:creationId xmlns:a16="http://schemas.microsoft.com/office/drawing/2014/main" id="{5A9396F6-B1E5-45FC-95C1-0AE5BA630B9E}"/>
              </a:ext>
            </a:extLst>
          </p:cNvPr>
          <p:cNvGraphicFramePr>
            <a:graphicFrameLocks noGrp="1"/>
          </p:cNvGraphicFramePr>
          <p:nvPr>
            <p:ph sz="quarter" idx="25"/>
            <p:extLst>
              <p:ext uri="{D42A27DB-BD31-4B8C-83A1-F6EECF244321}">
                <p14:modId xmlns:p14="http://schemas.microsoft.com/office/powerpoint/2010/main" val="1044263881"/>
              </p:ext>
            </p:extLst>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sp>
        <p:nvSpPr>
          <p:cNvPr id="25" name="Text Placeholder 24">
            <a:extLst>
              <a:ext uri="{FF2B5EF4-FFF2-40B4-BE49-F238E27FC236}">
                <a16:creationId xmlns:a16="http://schemas.microsoft.com/office/drawing/2014/main" id="{43F6CB49-6C64-4681-9E98-E3A2C31ADCCB}"/>
              </a:ext>
            </a:extLst>
          </p:cNvPr>
          <p:cNvSpPr>
            <a:spLocks noGrp="1"/>
          </p:cNvSpPr>
          <p:nvPr>
            <p:ph type="body" sz="quarter" idx="23"/>
          </p:nvPr>
        </p:nvSpPr>
        <p:spPr>
          <a:xfrm>
            <a:off x="3679826" y="3886200"/>
            <a:ext cx="2057400" cy="548640"/>
          </a:xfrm>
        </p:spPr>
        <p:txBody>
          <a:bodyPr/>
          <a:lstStyle/>
          <a:p>
            <a:r>
              <a:rPr lang="en-US" dirty="0"/>
              <a:t>ANGEL INVESTMENTS</a:t>
            </a:r>
          </a:p>
        </p:txBody>
      </p:sp>
      <p:sp>
        <p:nvSpPr>
          <p:cNvPr id="35" name="Text Placeholder 34">
            <a:extLst>
              <a:ext uri="{FF2B5EF4-FFF2-40B4-BE49-F238E27FC236}">
                <a16:creationId xmlns:a16="http://schemas.microsoft.com/office/drawing/2014/main" id="{213A1C37-F5D9-4F1A-B4DC-0790310155F0}"/>
              </a:ext>
            </a:extLst>
          </p:cNvPr>
          <p:cNvSpPr>
            <a:spLocks noGrp="1"/>
          </p:cNvSpPr>
          <p:nvPr>
            <p:ph type="body" sz="quarter" idx="33"/>
          </p:nvPr>
        </p:nvSpPr>
        <p:spPr>
          <a:xfrm>
            <a:off x="3679826" y="4544568"/>
            <a:ext cx="2057400" cy="274320"/>
          </a:xfrm>
        </p:spPr>
        <p:txBody>
          <a:bodyPr/>
          <a:lstStyle/>
          <a:p>
            <a:r>
              <a:rPr lang="en-US" dirty="0"/>
              <a:t>$14,000</a:t>
            </a:r>
          </a:p>
        </p:txBody>
      </p:sp>
      <p:sp>
        <p:nvSpPr>
          <p:cNvPr id="26" name="Text Placeholder 25">
            <a:extLst>
              <a:ext uri="{FF2B5EF4-FFF2-40B4-BE49-F238E27FC236}">
                <a16:creationId xmlns:a16="http://schemas.microsoft.com/office/drawing/2014/main" id="{30F312E1-B73C-4A9F-BE0B-3F7086F2EF94}"/>
              </a:ext>
            </a:extLst>
          </p:cNvPr>
          <p:cNvSpPr>
            <a:spLocks noGrp="1"/>
          </p:cNvSpPr>
          <p:nvPr>
            <p:ph type="body" sz="quarter" idx="24"/>
          </p:nvPr>
        </p:nvSpPr>
        <p:spPr>
          <a:xfrm>
            <a:off x="3679826" y="4919472"/>
            <a:ext cx="2057400" cy="914400"/>
          </a:xfrm>
        </p:spPr>
        <p:txBody>
          <a:bodyPr/>
          <a:lstStyle/>
          <a:p>
            <a:r>
              <a:rPr lang="en-ZA" dirty="0"/>
              <a:t>Amount obtained through other investors</a:t>
            </a:r>
          </a:p>
        </p:txBody>
      </p:sp>
      <p:graphicFrame>
        <p:nvGraphicFramePr>
          <p:cNvPr id="62" name="Content Placeholder 61" descr="pie chart&#10;">
            <a:extLst>
              <a:ext uri="{FF2B5EF4-FFF2-40B4-BE49-F238E27FC236}">
                <a16:creationId xmlns:a16="http://schemas.microsoft.com/office/drawing/2014/main" id="{D5C78755-D43A-44CA-8E4E-61E6F4E372B4}"/>
              </a:ext>
            </a:extLst>
          </p:cNvPr>
          <p:cNvGraphicFramePr>
            <a:graphicFrameLocks noGrp="1"/>
          </p:cNvGraphicFramePr>
          <p:nvPr>
            <p:ph sz="quarter" idx="31"/>
            <p:extLst>
              <p:ext uri="{D42A27DB-BD31-4B8C-83A1-F6EECF244321}">
                <p14:modId xmlns:p14="http://schemas.microsoft.com/office/powerpoint/2010/main" val="1536824150"/>
              </p:ext>
            </p:extLst>
          </p:nvPr>
        </p:nvGraphicFramePr>
        <p:xfrm>
          <a:off x="6559550"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sp>
        <p:nvSpPr>
          <p:cNvPr id="31" name="Text Placeholder 30">
            <a:extLst>
              <a:ext uri="{FF2B5EF4-FFF2-40B4-BE49-F238E27FC236}">
                <a16:creationId xmlns:a16="http://schemas.microsoft.com/office/drawing/2014/main" id="{99CE77AE-959F-4E62-926C-F8B6665E125A}"/>
              </a:ext>
            </a:extLst>
          </p:cNvPr>
          <p:cNvSpPr>
            <a:spLocks noGrp="1"/>
          </p:cNvSpPr>
          <p:nvPr>
            <p:ph type="body" sz="quarter" idx="29"/>
          </p:nvPr>
        </p:nvSpPr>
        <p:spPr>
          <a:xfrm>
            <a:off x="6445252" y="3886200"/>
            <a:ext cx="2057400" cy="548640"/>
          </a:xfrm>
        </p:spPr>
        <p:txBody>
          <a:bodyPr/>
          <a:lstStyle/>
          <a:p>
            <a:r>
              <a:rPr lang="en-US" dirty="0"/>
              <a:t>CASH</a:t>
            </a:r>
          </a:p>
        </p:txBody>
      </p:sp>
      <p:sp>
        <p:nvSpPr>
          <p:cNvPr id="53" name="Text Placeholder 52">
            <a:extLst>
              <a:ext uri="{FF2B5EF4-FFF2-40B4-BE49-F238E27FC236}">
                <a16:creationId xmlns:a16="http://schemas.microsoft.com/office/drawing/2014/main" id="{FF93C3E6-8E74-4435-BD01-3D53868C531A}"/>
              </a:ext>
            </a:extLst>
          </p:cNvPr>
          <p:cNvSpPr>
            <a:spLocks noGrp="1"/>
          </p:cNvSpPr>
          <p:nvPr>
            <p:ph type="body" sz="quarter" idx="35"/>
          </p:nvPr>
        </p:nvSpPr>
        <p:spPr>
          <a:xfrm>
            <a:off x="6445252" y="4544568"/>
            <a:ext cx="2057400" cy="274320"/>
          </a:xfrm>
        </p:spPr>
        <p:txBody>
          <a:bodyPr/>
          <a:lstStyle/>
          <a:p>
            <a:r>
              <a:rPr lang="en-US" dirty="0"/>
              <a:t>$32,000</a:t>
            </a:r>
          </a:p>
        </p:txBody>
      </p:sp>
      <p:sp>
        <p:nvSpPr>
          <p:cNvPr id="32" name="Text Placeholder 31">
            <a:extLst>
              <a:ext uri="{FF2B5EF4-FFF2-40B4-BE49-F238E27FC236}">
                <a16:creationId xmlns:a16="http://schemas.microsoft.com/office/drawing/2014/main" id="{7D2AE02F-05E9-4281-AFC0-9BF7DD117E11}"/>
              </a:ext>
            </a:extLst>
          </p:cNvPr>
          <p:cNvSpPr>
            <a:spLocks noGrp="1"/>
          </p:cNvSpPr>
          <p:nvPr>
            <p:ph type="body" sz="quarter" idx="30"/>
          </p:nvPr>
        </p:nvSpPr>
        <p:spPr>
          <a:xfrm>
            <a:off x="6445252" y="4919472"/>
            <a:ext cx="2057400" cy="914400"/>
          </a:xfrm>
        </p:spPr>
        <p:txBody>
          <a:bodyPr/>
          <a:lstStyle/>
          <a:p>
            <a:r>
              <a:rPr lang="en-ZA" noProof="1"/>
              <a:t>Liquid cash we have on hand</a:t>
            </a:r>
          </a:p>
        </p:txBody>
      </p:sp>
      <p:graphicFrame>
        <p:nvGraphicFramePr>
          <p:cNvPr id="65" name="Content Placeholder 64" descr="pie chart">
            <a:extLst>
              <a:ext uri="{FF2B5EF4-FFF2-40B4-BE49-F238E27FC236}">
                <a16:creationId xmlns:a16="http://schemas.microsoft.com/office/drawing/2014/main" id="{8298F879-C84E-4AF8-9DF9-90542A755128}"/>
              </a:ext>
            </a:extLst>
          </p:cNvPr>
          <p:cNvGraphicFramePr>
            <a:graphicFrameLocks noGrp="1"/>
          </p:cNvGraphicFramePr>
          <p:nvPr>
            <p:ph sz="quarter" idx="28"/>
            <p:extLst>
              <p:ext uri="{D42A27DB-BD31-4B8C-83A1-F6EECF244321}">
                <p14:modId xmlns:p14="http://schemas.microsoft.com/office/powerpoint/2010/main" val="1584766373"/>
              </p:ext>
            </p:extLst>
          </p:nvPr>
        </p:nvGraphicFramePr>
        <p:xfrm>
          <a:off x="9324975" y="2005013"/>
          <a:ext cx="1828800" cy="1736725"/>
        </p:xfrm>
        <a:graphic>
          <a:graphicData uri="http://schemas.openxmlformats.org/drawingml/2006/chart">
            <c:chart xmlns:c="http://schemas.openxmlformats.org/drawingml/2006/chart" xmlns:r="http://schemas.openxmlformats.org/officeDocument/2006/relationships" r:id="rId5"/>
          </a:graphicData>
        </a:graphic>
      </p:graphicFrame>
      <p:sp>
        <p:nvSpPr>
          <p:cNvPr id="28" name="Text Placeholder 27">
            <a:extLst>
              <a:ext uri="{FF2B5EF4-FFF2-40B4-BE49-F238E27FC236}">
                <a16:creationId xmlns:a16="http://schemas.microsoft.com/office/drawing/2014/main" id="{A254048C-E445-461C-ADA2-EC4811E4031E}"/>
              </a:ext>
            </a:extLst>
          </p:cNvPr>
          <p:cNvSpPr>
            <a:spLocks noGrp="1"/>
          </p:cNvSpPr>
          <p:nvPr>
            <p:ph type="body" sz="quarter" idx="26"/>
          </p:nvPr>
        </p:nvSpPr>
        <p:spPr>
          <a:xfrm>
            <a:off x="9210677" y="3886200"/>
            <a:ext cx="2057400" cy="548640"/>
          </a:xfrm>
        </p:spPr>
        <p:txBody>
          <a:bodyPr/>
          <a:lstStyle/>
          <a:p>
            <a:r>
              <a:rPr lang="en-US" dirty="0"/>
              <a:t>SHARES</a:t>
            </a:r>
          </a:p>
        </p:txBody>
      </p:sp>
      <p:sp>
        <p:nvSpPr>
          <p:cNvPr id="36" name="Text Placeholder 35">
            <a:extLst>
              <a:ext uri="{FF2B5EF4-FFF2-40B4-BE49-F238E27FC236}">
                <a16:creationId xmlns:a16="http://schemas.microsoft.com/office/drawing/2014/main" id="{60BBBA0C-5FDB-4DF4-B5EA-FD57309071DA}"/>
              </a:ext>
            </a:extLst>
          </p:cNvPr>
          <p:cNvSpPr>
            <a:spLocks noGrp="1"/>
          </p:cNvSpPr>
          <p:nvPr>
            <p:ph type="body" sz="quarter" idx="34"/>
          </p:nvPr>
        </p:nvSpPr>
        <p:spPr>
          <a:xfrm>
            <a:off x="9210677" y="4544568"/>
            <a:ext cx="2057400" cy="274320"/>
          </a:xfrm>
        </p:spPr>
        <p:txBody>
          <a:bodyPr/>
          <a:lstStyle/>
          <a:p>
            <a:r>
              <a:rPr lang="en-US" dirty="0"/>
              <a:t>$82,000</a:t>
            </a:r>
          </a:p>
        </p:txBody>
      </p:sp>
      <p:sp>
        <p:nvSpPr>
          <p:cNvPr id="29" name="Text Placeholder 28">
            <a:extLst>
              <a:ext uri="{FF2B5EF4-FFF2-40B4-BE49-F238E27FC236}">
                <a16:creationId xmlns:a16="http://schemas.microsoft.com/office/drawing/2014/main" id="{E90CE37C-7708-4DBF-9307-B4F41A33D3A4}"/>
              </a:ext>
            </a:extLst>
          </p:cNvPr>
          <p:cNvSpPr>
            <a:spLocks noGrp="1"/>
          </p:cNvSpPr>
          <p:nvPr>
            <p:ph type="body" sz="quarter" idx="27"/>
          </p:nvPr>
        </p:nvSpPr>
        <p:spPr>
          <a:xfrm>
            <a:off x="9210677" y="4919472"/>
            <a:ext cx="2057400" cy="914400"/>
          </a:xfrm>
        </p:spPr>
        <p:txBody>
          <a:bodyPr/>
          <a:lstStyle/>
          <a:p>
            <a:r>
              <a:rPr lang="en-ZA" dirty="0"/>
              <a:t>Number of shares converted into USD</a:t>
            </a:r>
          </a:p>
        </p:txBody>
      </p:sp>
      <p:sp>
        <p:nvSpPr>
          <p:cNvPr id="3" name="Date Placeholder 2">
            <a:extLst>
              <a:ext uri="{FF2B5EF4-FFF2-40B4-BE49-F238E27FC236}">
                <a16:creationId xmlns:a16="http://schemas.microsoft.com/office/drawing/2014/main" id="{6DAC2D98-D89E-4928-B0E2-D5F091C622FB}"/>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EE046249-3393-41B7-8247-65648080FE7A}"/>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669C21A8-0C71-4F5D-B386-64F529B1BFF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4157924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r>
              <a:rPr lang="en-US" dirty="0"/>
              <a:t>At Contoso, we’re an architectural firm specializing in commercial architecture. Our aim is to foster collaborative thinking to further drive workplace innovation. By closing the loop and leveraging greener commercial buildings, we help businesses grow and nurture a consumer first mindset.</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t>SUMMARY</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dirty="0"/>
              <a:t>At Contoso, we believe in giving 110%. By using energy efficient building methods, we help commercial businesses grow and foster a consumer first mindset. We thrive because of our market knowledge and a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t>Mirjam Nilsson​</a:t>
            </a:r>
          </a:p>
          <a:p>
            <a:r>
              <a:rPr lang="en-US" dirty="0"/>
              <a:t>206-555-0146</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a:noAutofit/>
          </a:bodyPr>
          <a:lstStyle/>
          <a:p>
            <a:r>
              <a:rPr lang="en-US" dirty="0"/>
              <a:t>MARKET GAP</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1188720"/>
          </a:xfrm>
        </p:spPr>
        <p:txBody>
          <a:bodyPr vert="horz" lIns="91440" tIns="45720" rIns="91440" bIns="45720" rtlCol="0" anchor="t">
            <a:normAutofit/>
          </a:bodyPr>
          <a:lstStyle/>
          <a:p>
            <a:r>
              <a:rPr lang="en-US" dirty="0"/>
              <a:t>Natural building materials continue to be consumer driven, but we're seeing a lapse of availability in the market for these products</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49264" y="3418669"/>
            <a:ext cx="3657600" cy="365760"/>
          </a:xfrm>
        </p:spPr>
        <p:txBody>
          <a:bodyPr>
            <a:noAutofit/>
          </a:bodyPr>
          <a:lstStyle/>
          <a:p>
            <a:r>
              <a:rPr lang="en-US" dirty="0"/>
              <a:t>CUSTOMERS</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49264" y="3827739"/>
            <a:ext cx="3657600" cy="1188720"/>
          </a:xfrm>
        </p:spPr>
        <p:txBody>
          <a:bodyPr>
            <a:normAutofit/>
          </a:bodyPr>
          <a:lstStyle/>
          <a:p>
            <a:r>
              <a:rPr lang="en-US" dirty="0"/>
              <a:t>25% increase of buildings that are energy efficient proves that there's consumer interest for more green building design</a:t>
            </a:r>
          </a:p>
        </p:txBody>
      </p:sp>
      <p:sp>
        <p:nvSpPr>
          <p:cNvPr id="43" name="Text Placeholder 42">
            <a:extLst>
              <a:ext uri="{FF2B5EF4-FFF2-40B4-BE49-F238E27FC236}">
                <a16:creationId xmlns:a16="http://schemas.microsoft.com/office/drawing/2014/main" id="{543672B4-28D9-4792-A8C2-BB242D3770EB}"/>
              </a:ext>
            </a:extLst>
          </p:cNvPr>
          <p:cNvSpPr>
            <a:spLocks noGrp="1"/>
          </p:cNvSpPr>
          <p:nvPr>
            <p:ph type="body" sz="quarter" idx="22"/>
          </p:nvPr>
        </p:nvSpPr>
        <p:spPr>
          <a:xfrm>
            <a:off x="869312" y="5123140"/>
            <a:ext cx="3657600" cy="365760"/>
          </a:xfrm>
        </p:spPr>
        <p:txBody>
          <a:bodyPr>
            <a:noAutofit/>
          </a:bodyPr>
          <a:lstStyle/>
          <a:p>
            <a:r>
              <a:rPr lang="en-US" dirty="0"/>
              <a:t>FINANCIALS</a:t>
            </a:r>
          </a:p>
        </p:txBody>
      </p:sp>
      <p:sp>
        <p:nvSpPr>
          <p:cNvPr id="54" name="Text Placeholder 53">
            <a:extLst>
              <a:ext uri="{FF2B5EF4-FFF2-40B4-BE49-F238E27FC236}">
                <a16:creationId xmlns:a16="http://schemas.microsoft.com/office/drawing/2014/main" id="{06DACBCE-9D57-4573-95D4-37705F53F35C}"/>
              </a:ext>
            </a:extLst>
          </p:cNvPr>
          <p:cNvSpPr>
            <a:spLocks noGrp="1"/>
          </p:cNvSpPr>
          <p:nvPr>
            <p:ph type="body" sz="quarter" idx="21"/>
          </p:nvPr>
        </p:nvSpPr>
        <p:spPr>
          <a:xfrm>
            <a:off x="869312" y="5532210"/>
            <a:ext cx="3657600" cy="822960"/>
          </a:xfrm>
        </p:spPr>
        <p:txBody>
          <a:bodyPr/>
          <a:lstStyle/>
          <a:p>
            <a:r>
              <a:rPr lang="en-US" dirty="0"/>
              <a:t>Commercial architecture sales were up by $10 million in 2020</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COSTS</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lstStyle/>
          <a:p>
            <a:r>
              <a:rPr lang="en-US" dirty="0"/>
              <a:t>Loss of sales by not offering greener alternatives to building materials</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USABILITY</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7"/>
            <a:ext cx="3657600" cy="1188720"/>
          </a:xfrm>
        </p:spPr>
        <p:txBody>
          <a:bodyPr/>
          <a:lstStyle/>
          <a:p>
            <a:r>
              <a:rPr lang="en-US" dirty="0"/>
              <a:t>Customers want their spaces to be stylish, but also energy efficient</a:t>
            </a:r>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dirty="0"/>
              <a:t>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40"/>
            <a:ext cx="5669280" cy="365760"/>
          </a:xfrm>
        </p:spPr>
        <p:txBody>
          <a:bodyPr>
            <a:noAutofit/>
          </a:bodyPr>
          <a:lstStyle/>
          <a:p>
            <a:r>
              <a:rPr lang="en-US" dirty="0"/>
              <a:t>CLOSE THE GAP</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20"/>
            <a:ext cx="5669280" cy="640080"/>
          </a:xfrm>
        </p:spPr>
        <p:txBody>
          <a:bodyPr vert="horz" lIns="91440" tIns="45720" rIns="91440" bIns="45720" rtlCol="0" anchor="t">
            <a:normAutofit/>
          </a:bodyPr>
          <a:lstStyle/>
          <a:p>
            <a:r>
              <a:rPr lang="en-US" dirty="0"/>
              <a:t>Our product offers the style and function of traditional commercial spaces, but with a plan for energy efficiency</a:t>
            </a:r>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898648"/>
            <a:ext cx="5669280" cy="365760"/>
          </a:xfrm>
        </p:spPr>
        <p:txBody>
          <a:bodyPr>
            <a:noAutofit/>
          </a:bodyPr>
          <a:lstStyle/>
          <a:p>
            <a:r>
              <a:rPr lang="en-US" dirty="0"/>
              <a:t>TARGET AUDIENCE</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23174" y="3319272"/>
            <a:ext cx="5669280" cy="365760"/>
          </a:xfrm>
        </p:spPr>
        <p:txBody>
          <a:bodyPr/>
          <a:lstStyle/>
          <a:p>
            <a:r>
              <a:rPr lang="en-US" dirty="0"/>
              <a:t>Gen Z (18-25 years old)</a:t>
            </a:r>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024437" y="3858768"/>
            <a:ext cx="5669280" cy="365760"/>
          </a:xfrm>
        </p:spPr>
        <p:txBody>
          <a:bodyPr>
            <a:noAutofit/>
          </a:bodyPr>
          <a:lstStyle/>
          <a:p>
            <a:r>
              <a:rPr lang="en-US" dirty="0"/>
              <a:t>COST SAVINGS</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6024437" y="4270248"/>
            <a:ext cx="5669280" cy="365760"/>
          </a:xfrm>
        </p:spPr>
        <p:txBody>
          <a:bodyPr>
            <a:normAutofit/>
          </a:bodyPr>
          <a:lstStyle/>
          <a:p>
            <a:r>
              <a:rPr lang="en-US" dirty="0"/>
              <a:t>Reduce expenses for building electricity and air conditioning</a:t>
            </a:r>
          </a:p>
        </p:txBody>
      </p:sp>
      <p:sp>
        <p:nvSpPr>
          <p:cNvPr id="12" name="Text Placeholder 11">
            <a:extLst>
              <a:ext uri="{FF2B5EF4-FFF2-40B4-BE49-F238E27FC236}">
                <a16:creationId xmlns:a16="http://schemas.microsoft.com/office/drawing/2014/main" id="{C06C2114-7A69-43E0-801C-F0779B58AF15}"/>
              </a:ext>
            </a:extLst>
          </p:cNvPr>
          <p:cNvSpPr>
            <a:spLocks noGrp="1"/>
          </p:cNvSpPr>
          <p:nvPr>
            <p:ph type="body" sz="quarter" idx="20"/>
          </p:nvPr>
        </p:nvSpPr>
        <p:spPr>
          <a:xfrm>
            <a:off x="6025896" y="4800600"/>
            <a:ext cx="5669280" cy="365760"/>
          </a:xfrm>
        </p:spPr>
        <p:txBody>
          <a:bodyPr>
            <a:noAutofit/>
          </a:bodyPr>
          <a:lstStyle/>
          <a:p>
            <a:r>
              <a:rPr lang="en-US" dirty="0"/>
              <a:t>EASY TO USE</a:t>
            </a:r>
          </a:p>
        </p:txBody>
      </p:sp>
      <p:sp>
        <p:nvSpPr>
          <p:cNvPr id="11" name="Text Placeholder 10">
            <a:extLst>
              <a:ext uri="{FF2B5EF4-FFF2-40B4-BE49-F238E27FC236}">
                <a16:creationId xmlns:a16="http://schemas.microsoft.com/office/drawing/2014/main" id="{1018725B-A88C-41E8-8D6A-44DF7A9F132D}"/>
              </a:ext>
            </a:extLst>
          </p:cNvPr>
          <p:cNvSpPr>
            <a:spLocks noGrp="1"/>
          </p:cNvSpPr>
          <p:nvPr>
            <p:ph type="body" sz="quarter" idx="19"/>
          </p:nvPr>
        </p:nvSpPr>
        <p:spPr>
          <a:xfrm>
            <a:off x="6025896" y="5230368"/>
            <a:ext cx="5669280" cy="640080"/>
          </a:xfrm>
        </p:spPr>
        <p:txBody>
          <a:bodyPr>
            <a:normAutofit/>
          </a:bodyPr>
          <a:lstStyle/>
          <a:p>
            <a:r>
              <a:rPr lang="en-US" dirty="0"/>
              <a:t>A simple building that gives customers the space they need without the high cost of building maintenance</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PRODUCT OVERVIEW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a:lstStyle/>
          <a:p>
            <a:r>
              <a:rPr lang="en-US" dirty="0"/>
              <a:t>UNIQUE</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lstStyle/>
          <a:p>
            <a:r>
              <a:rPr lang="en-ZA" dirty="0"/>
              <a:t>Only product specifically dedicated to the commercial market</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r>
              <a:rPr lang="en-ZA" dirty="0"/>
              <a:t>FIRST TO MARKET</a:t>
            </a:r>
            <a:endParaRPr lang="en-US"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a:lstStyle/>
          <a:p>
            <a:r>
              <a:rPr lang="en-ZA" dirty="0"/>
              <a:t>First beautifully designed building that's both stylish and functional</a:t>
            </a:r>
            <a:endParaRPr lang="en-US"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dirty="0"/>
              <a:t>TESTED</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lstStyle/>
          <a:p>
            <a:r>
              <a:rPr lang="en-ZA" dirty="0"/>
              <a:t>Conducted testing with young business owners in the area</a:t>
            </a:r>
            <a:endParaRPr lang="en-US"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a:lstStyle/>
          <a:p>
            <a:r>
              <a:rPr lang="en-ZA" dirty="0"/>
              <a:t>AUTHENTIC</a:t>
            </a:r>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a:lstStyle/>
          <a:p>
            <a:r>
              <a:rPr lang="en-ZA" dirty="0"/>
              <a:t>Designed with the help and input of architecture experts in the field </a:t>
            </a:r>
            <a:endParaRPr lang="en-US" dirty="0"/>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PRODUCT BENEFITS</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14017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a:lstStyle/>
          <a:p>
            <a:r>
              <a:rPr lang="en-US" dirty="0"/>
              <a:t>COMPANY OVERVIEW</a:t>
            </a:r>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BUSINESS MODEL</a:t>
            </a:r>
          </a:p>
        </p:txBody>
      </p:sp>
      <p:pic>
        <p:nvPicPr>
          <p:cNvPr id="69" name="Content Placeholder 68" descr="Research outlin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84531" y="2247214"/>
            <a:ext cx="914400" cy="914400"/>
          </a:xfrm>
        </p:spPr>
      </p:pic>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3"/>
          </p:nvPr>
        </p:nvSpPr>
        <p:spPr>
          <a:xfrm>
            <a:off x="2063600" y="3799982"/>
            <a:ext cx="1980000" cy="360000"/>
          </a:xfrm>
        </p:spPr>
        <p:txBody>
          <a:bodyPr vert="horz" lIns="91440" tIns="45720" rIns="91440" bIns="45720" rtlCol="0" anchor="t">
            <a:noAutofit/>
          </a:bodyPr>
          <a:lstStyle/>
          <a:p>
            <a:r>
              <a:rPr lang="en-ZA" sz="1800"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188720"/>
          </a:xfrm>
        </p:spPr>
        <p:txBody>
          <a:bodyPr>
            <a:noAutofit/>
          </a:bodyPr>
          <a:lstStyle/>
          <a:p>
            <a:r>
              <a:rPr lang="en-ZA" noProof="1"/>
              <a:t>We based our research on market trends and commercial sales</a:t>
            </a:r>
          </a:p>
        </p:txBody>
      </p:sp>
      <p:pic>
        <p:nvPicPr>
          <p:cNvPr id="82" name="Content Placeholder 81" descr="Group outlin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0786" y="2249595"/>
            <a:ext cx="914400" cy="914400"/>
          </a:xfrm>
        </p:spPr>
      </p:pic>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5"/>
          </p:nvPr>
        </p:nvSpPr>
        <p:spPr>
          <a:xfrm>
            <a:off x="5108500" y="3799982"/>
            <a:ext cx="1980000" cy="360000"/>
          </a:xfrm>
        </p:spPr>
        <p:txBody>
          <a:bodyPr>
            <a:noAutofit/>
          </a:bodyPr>
          <a:lstStyle/>
          <a:p>
            <a:r>
              <a:rPr lang="en-ZA" sz="1800" dirty="0"/>
              <a:t>DESIGN</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188720"/>
          </a:xfrm>
        </p:spPr>
        <p:txBody>
          <a:bodyPr vert="horz" lIns="91440" tIns="45720" rIns="91440" bIns="45720" rtlCol="0" anchor="t">
            <a:noAutofit/>
          </a:bodyPr>
          <a:lstStyle/>
          <a:p>
            <a:r>
              <a:rPr lang="en-ZA" noProof="1"/>
              <a:t>We believe people need energy efficient buildings</a:t>
            </a:r>
          </a:p>
        </p:txBody>
      </p:sp>
      <p:pic>
        <p:nvPicPr>
          <p:cNvPr id="84" name="Content Placeholder 83" descr="Architecture outlin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82119" y="2245627"/>
            <a:ext cx="914400" cy="914400"/>
          </a:xfrm>
        </p:spPr>
      </p:pic>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7"/>
          </p:nvPr>
        </p:nvSpPr>
        <p:spPr>
          <a:xfrm>
            <a:off x="8153400" y="3799982"/>
            <a:ext cx="1980000" cy="360000"/>
          </a:xfrm>
        </p:spPr>
        <p:txBody>
          <a:bodyPr vert="horz" lIns="91440" tIns="45720" rIns="91440" bIns="45720" rtlCol="0" anchor="t">
            <a:normAutofit/>
          </a:bodyPr>
          <a:lstStyle/>
          <a:p>
            <a:r>
              <a:rPr lang="en-ZA" sz="1800"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188720"/>
          </a:xfrm>
        </p:spPr>
        <p:txBody>
          <a:bodyPr>
            <a:noAutofit/>
          </a:bodyPr>
          <a:lstStyle/>
          <a:p>
            <a:r>
              <a:rPr lang="en-ZA" noProof="1"/>
              <a:t>Minimalist design and easy to build</a:t>
            </a:r>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5775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t>MARKET OVERVIEW</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a:lstStyle/>
          <a:p>
            <a:r>
              <a:rPr lang="en-US" dirty="0"/>
              <a:t>$3B</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a:lstStyle/>
          <a:p>
            <a:r>
              <a:rPr lang="en-ZA" dirty="0"/>
              <a:t>Opportunity to build</a:t>
            </a:r>
          </a:p>
          <a:p>
            <a:r>
              <a:rPr lang="en-ZA" dirty="0"/>
              <a:t>Fully inclusive market</a:t>
            </a:r>
          </a:p>
          <a:p>
            <a:r>
              <a:rPr lang="en-ZA" dirty="0"/>
              <a:t>Total addressable market</a:t>
            </a:r>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a:lstStyle/>
          <a:p>
            <a:r>
              <a:rPr lang="en-US" dirty="0"/>
              <a:t>$2B</a:t>
            </a:r>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a:lstStyle/>
          <a:p>
            <a:r>
              <a:rPr lang="en-US" noProof="1"/>
              <a:t>Freedom to invent</a:t>
            </a:r>
            <a:endParaRPr lang="en-US" dirty="0"/>
          </a:p>
          <a:p>
            <a:r>
              <a:rPr lang="en-ZA" noProof="1"/>
              <a:t>Selectively inclusive market</a:t>
            </a:r>
          </a:p>
          <a:p>
            <a:r>
              <a:rPr lang="en-ZA" noProof="1"/>
              <a:t>Serviceable available market</a:t>
            </a:r>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a:lstStyle/>
          <a:p>
            <a:r>
              <a:rPr lang="en-US" dirty="0"/>
              <a:t>$1B</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a:lstStyle/>
          <a:p>
            <a:r>
              <a:rPr lang="en-ZA" noProof="1"/>
              <a:t>Few competitors</a:t>
            </a:r>
          </a:p>
          <a:p>
            <a:r>
              <a:rPr lang="en-ZA" noProof="1"/>
              <a:t>Specifically targeted market</a:t>
            </a:r>
          </a:p>
          <a:p>
            <a:r>
              <a:rPr lang="en-ZA" noProof="1"/>
              <a:t>Serviceable obtainable market</a:t>
            </a:r>
            <a:endParaRPr lang="en-ZA" dirty="0"/>
          </a:p>
        </p:txBody>
      </p:sp>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046660791"/>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{C1BCD4C3-371E-43FF-AF14-7644C1B18277}tf16411248_win32</Template>
  <TotalTime>0</TotalTime>
  <Words>926</Words>
  <Application>Microsoft Office PowerPoint</Application>
  <PresentationFormat>Widescreen</PresentationFormat>
  <Paragraphs>323</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Avenir Next LT Pro Light</vt:lpstr>
      <vt:lpstr>Calibri</vt:lpstr>
      <vt:lpstr>Posterama</vt:lpstr>
      <vt:lpstr>Office Theme</vt:lpstr>
      <vt:lpstr>PITCH DECK</vt:lpstr>
      <vt:lpstr>ABOUT US</vt:lpstr>
      <vt:lpstr>PROBLEM</vt:lpstr>
      <vt:lpstr>SOLUTION</vt:lpstr>
      <vt:lpstr>PRODUCT OVERVIEW</vt:lpstr>
      <vt:lpstr>PRODUCT BENEFITS</vt:lpstr>
      <vt:lpstr>COMPANY OVERVIEW</vt:lpstr>
      <vt:lpstr>BUSINESS MODEL</vt:lpstr>
      <vt:lpstr>MARKET OVERVIEW</vt:lpstr>
      <vt:lpstr>MARKET COMPARISON</vt:lpstr>
      <vt:lpstr>OUR COMPETITION</vt:lpstr>
      <vt:lpstr>OUR COMPETITION </vt:lpstr>
      <vt:lpstr>GROWTH STRATEGY</vt:lpstr>
      <vt:lpstr>TRACTION</vt:lpstr>
      <vt:lpstr>TWO-YEAR ACTION PLAN</vt:lpstr>
      <vt:lpstr>FINANCIALS</vt:lpstr>
      <vt:lpstr>MEET THE TEAM</vt:lpstr>
      <vt:lpstr>MEET THE FULL TEAM</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Niranjan Kumar Kandaswamy</dc:creator>
  <cp:lastModifiedBy>Niranjan Kumar Kandaswamy</cp:lastModifiedBy>
  <cp:revision>1</cp:revision>
  <dcterms:created xsi:type="dcterms:W3CDTF">2023-09-15T17:46:33Z</dcterms:created>
  <dcterms:modified xsi:type="dcterms:W3CDTF">2023-09-15T17:46:53Z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